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0" r:id="rId1"/>
  </p:sldMasterIdLst>
  <p:notesMasterIdLst>
    <p:notesMasterId r:id="rId11"/>
  </p:notesMasterIdLst>
  <p:handoutMasterIdLst>
    <p:handoutMasterId r:id="rId12"/>
  </p:handoutMasterIdLst>
  <p:sldIdLst>
    <p:sldId id="256" r:id="rId2"/>
    <p:sldId id="437" r:id="rId3"/>
    <p:sldId id="431" r:id="rId4"/>
    <p:sldId id="433" r:id="rId5"/>
    <p:sldId id="434" r:id="rId6"/>
    <p:sldId id="439" r:id="rId7"/>
    <p:sldId id="435" r:id="rId8"/>
    <p:sldId id="438" r:id="rId9"/>
    <p:sldId id="436" r:id="rId10"/>
  </p:sldIdLst>
  <p:sldSz cx="9144000" cy="6858000" type="screen4x3"/>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irofumi Daiguji" initials="HD" lastIdx="5" clrIdx="0">
    <p:extLst>
      <p:ext uri="{19B8F6BF-5375-455C-9EA6-DF929625EA0E}">
        <p15:presenceInfo xmlns:p15="http://schemas.microsoft.com/office/powerpoint/2012/main" userId="Hirofumi Daiguj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593A7E"/>
    <a:srgbClr val="A749FD"/>
    <a:srgbClr val="C9FDC9"/>
    <a:srgbClr val="00FFFF"/>
    <a:srgbClr val="5B9BD5"/>
    <a:srgbClr val="CCECFF"/>
    <a:srgbClr val="CCFFFF"/>
    <a:srgbClr val="FFD85D"/>
    <a:srgbClr val="CEF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505E3EF-67EA-436B-97B2-0124C06EBD24}" styleName="中間スタイル 4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67" autoAdjust="0"/>
    <p:restoredTop sz="91056" autoAdjust="0"/>
  </p:normalViewPr>
  <p:slideViewPr>
    <p:cSldViewPr snapToGrid="0">
      <p:cViewPr varScale="1">
        <p:scale>
          <a:sx n="112" d="100"/>
          <a:sy n="112" d="100"/>
        </p:scale>
        <p:origin x="160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admin/Documents/scalability_md.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tx>
            <c:strRef>
              <c:f>Sheet5!$N$2</c:f>
              <c:strCache>
                <c:ptCount val="1"/>
                <c:pt idx="0">
                  <c:v>time(s)</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power"/>
            <c:dispRSqr val="0"/>
            <c:dispEq val="0"/>
          </c:trendline>
          <c:xVal>
            <c:numRef>
              <c:f>Sheet5!$M$3:$M$9</c:f>
              <c:numCache>
                <c:formatCode>General</c:formatCode>
                <c:ptCount val="7"/>
                <c:pt idx="0">
                  <c:v>27</c:v>
                </c:pt>
                <c:pt idx="1">
                  <c:v>8</c:v>
                </c:pt>
                <c:pt idx="2">
                  <c:v>18</c:v>
                </c:pt>
                <c:pt idx="3">
                  <c:v>12</c:v>
                </c:pt>
                <c:pt idx="4">
                  <c:v>4</c:v>
                </c:pt>
                <c:pt idx="5">
                  <c:v>2</c:v>
                </c:pt>
                <c:pt idx="6">
                  <c:v>1</c:v>
                </c:pt>
              </c:numCache>
            </c:numRef>
          </c:xVal>
          <c:yVal>
            <c:numRef>
              <c:f>Sheet5!$N$3:$N$9</c:f>
              <c:numCache>
                <c:formatCode>General</c:formatCode>
                <c:ptCount val="7"/>
                <c:pt idx="0">
                  <c:v>36.002000000000002</c:v>
                </c:pt>
                <c:pt idx="1">
                  <c:v>61.12</c:v>
                </c:pt>
                <c:pt idx="2">
                  <c:v>37.655999999999999</c:v>
                </c:pt>
                <c:pt idx="3">
                  <c:v>45.691000000000003</c:v>
                </c:pt>
                <c:pt idx="4">
                  <c:v>140.77500000000001</c:v>
                </c:pt>
                <c:pt idx="5">
                  <c:v>428.81700000000001</c:v>
                </c:pt>
              </c:numCache>
            </c:numRef>
          </c:yVal>
          <c:smooth val="0"/>
          <c:extLst>
            <c:ext xmlns:c16="http://schemas.microsoft.com/office/drawing/2014/chart" uri="{C3380CC4-5D6E-409C-BE32-E72D297353CC}">
              <c16:uniqueId val="{00000001-F9A5-F042-B195-A51F9D86B70F}"/>
            </c:ext>
          </c:extLst>
        </c:ser>
        <c:dLbls>
          <c:showLegendKey val="0"/>
          <c:showVal val="0"/>
          <c:showCatName val="0"/>
          <c:showSerName val="0"/>
          <c:showPercent val="0"/>
          <c:showBubbleSize val="0"/>
        </c:dLbls>
        <c:axId val="2125111040"/>
        <c:axId val="2116175696"/>
      </c:scatterChart>
      <c:valAx>
        <c:axId val="212511104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2116175696"/>
        <c:crosses val="autoZero"/>
        <c:crossBetween val="midCat"/>
      </c:valAx>
      <c:valAx>
        <c:axId val="21161756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2125111040"/>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787" cy="498693"/>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55838" y="0"/>
            <a:ext cx="2949787" cy="498693"/>
          </a:xfrm>
          <a:prstGeom prst="rect">
            <a:avLst/>
          </a:prstGeom>
        </p:spPr>
        <p:txBody>
          <a:bodyPr vert="horz" lIns="91440" tIns="45720" rIns="91440" bIns="45720" rtlCol="0"/>
          <a:lstStyle>
            <a:lvl1pPr algn="r">
              <a:defRPr sz="1200"/>
            </a:lvl1pPr>
          </a:lstStyle>
          <a:p>
            <a:fld id="{6A72CE5E-C0F1-4E92-8BCE-77E9B99DFC26}" type="datetimeFigureOut">
              <a:rPr kumimoji="1" lang="ja-JP" altLang="en-US" smtClean="0"/>
              <a:t>2021/7/28</a:t>
            </a:fld>
            <a:endParaRPr kumimoji="1" lang="ja-JP" altLang="en-US"/>
          </a:p>
        </p:txBody>
      </p:sp>
      <p:sp>
        <p:nvSpPr>
          <p:cNvPr id="4" name="フッター プレースホルダー 3"/>
          <p:cNvSpPr>
            <a:spLocks noGrp="1"/>
          </p:cNvSpPr>
          <p:nvPr>
            <p:ph type="ftr" sz="quarter" idx="2"/>
          </p:nvPr>
        </p:nvSpPr>
        <p:spPr>
          <a:xfrm>
            <a:off x="0" y="9440647"/>
            <a:ext cx="2949787" cy="498692"/>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55838" y="9440647"/>
            <a:ext cx="2949787" cy="498692"/>
          </a:xfrm>
          <a:prstGeom prst="rect">
            <a:avLst/>
          </a:prstGeom>
        </p:spPr>
        <p:txBody>
          <a:bodyPr vert="horz" lIns="91440" tIns="45720" rIns="91440" bIns="45720" rtlCol="0" anchor="b"/>
          <a:lstStyle>
            <a:lvl1pPr algn="r">
              <a:defRPr sz="1200"/>
            </a:lvl1pPr>
          </a:lstStyle>
          <a:p>
            <a:fld id="{08162A97-7A5C-4C23-BE2E-95DF1E05918E}" type="slidenum">
              <a:rPr kumimoji="1" lang="ja-JP" altLang="en-US" smtClean="0"/>
              <a:t>‹#›</a:t>
            </a:fld>
            <a:endParaRPr kumimoji="1" lang="ja-JP" altLang="en-US"/>
          </a:p>
        </p:txBody>
      </p:sp>
    </p:spTree>
    <p:extLst>
      <p:ext uri="{BB962C8B-B14F-4D97-AF65-F5344CB8AC3E}">
        <p14:creationId xmlns:p14="http://schemas.microsoft.com/office/powerpoint/2010/main" val="228885765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tiff>
</file>

<file path=ppt/media/image4.tiff>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787" cy="498693"/>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55838" y="0"/>
            <a:ext cx="2949787" cy="498693"/>
          </a:xfrm>
          <a:prstGeom prst="rect">
            <a:avLst/>
          </a:prstGeom>
        </p:spPr>
        <p:txBody>
          <a:bodyPr vert="horz" lIns="91440" tIns="45720" rIns="91440" bIns="45720" rtlCol="0"/>
          <a:lstStyle>
            <a:lvl1pPr algn="r">
              <a:defRPr sz="1200"/>
            </a:lvl1pPr>
          </a:lstStyle>
          <a:p>
            <a:fld id="{63F818EC-29B1-4401-93D7-66A74A1D5320}" type="datetimeFigureOut">
              <a:rPr kumimoji="1" lang="ja-JP" altLang="en-US" smtClean="0"/>
              <a:t>2021/7/28</a:t>
            </a:fld>
            <a:endParaRPr kumimoji="1" lang="ja-JP" altLang="en-US"/>
          </a:p>
        </p:txBody>
      </p:sp>
      <p:sp>
        <p:nvSpPr>
          <p:cNvPr id="4" name="スライド イメージ プレースホルダー 3"/>
          <p:cNvSpPr>
            <a:spLocks noGrp="1" noRot="1" noChangeAspect="1"/>
          </p:cNvSpPr>
          <p:nvPr>
            <p:ph type="sldImg" idx="2"/>
          </p:nvPr>
        </p:nvSpPr>
        <p:spPr>
          <a:xfrm>
            <a:off x="1166813" y="1243013"/>
            <a:ext cx="4473575" cy="33543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0720" y="4783307"/>
            <a:ext cx="5445760" cy="3913614"/>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440647"/>
            <a:ext cx="2949787" cy="498692"/>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55838" y="9440647"/>
            <a:ext cx="2949787" cy="498692"/>
          </a:xfrm>
          <a:prstGeom prst="rect">
            <a:avLst/>
          </a:prstGeom>
        </p:spPr>
        <p:txBody>
          <a:bodyPr vert="horz" lIns="91440" tIns="45720" rIns="91440" bIns="45720" rtlCol="0" anchor="b"/>
          <a:lstStyle>
            <a:lvl1pPr algn="r">
              <a:defRPr sz="1200"/>
            </a:lvl1pPr>
          </a:lstStyle>
          <a:p>
            <a:fld id="{7E8D8F71-720F-4365-B19C-95B8FE5873F9}" type="slidenum">
              <a:rPr kumimoji="1" lang="ja-JP" altLang="en-US" smtClean="0"/>
              <a:t>‹#›</a:t>
            </a:fld>
            <a:endParaRPr kumimoji="1" lang="ja-JP" altLang="en-US"/>
          </a:p>
        </p:txBody>
      </p:sp>
    </p:spTree>
    <p:extLst>
      <p:ext uri="{BB962C8B-B14F-4D97-AF65-F5344CB8AC3E}">
        <p14:creationId xmlns:p14="http://schemas.microsoft.com/office/powerpoint/2010/main" val="28392910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8D8F71-720F-4365-B19C-95B8FE5873F9}" type="slidenum">
              <a:rPr kumimoji="1" lang="ja-JP" altLang="en-US" smtClean="0"/>
              <a:t>1</a:t>
            </a:fld>
            <a:endParaRPr kumimoji="1" lang="ja-JP" altLang="en-US"/>
          </a:p>
        </p:txBody>
      </p:sp>
    </p:spTree>
    <p:extLst>
      <p:ext uri="{BB962C8B-B14F-4D97-AF65-F5344CB8AC3E}">
        <p14:creationId xmlns:p14="http://schemas.microsoft.com/office/powerpoint/2010/main" val="2169417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8D8F71-720F-4365-B19C-95B8FE5873F9}" type="slidenum">
              <a:rPr kumimoji="1" lang="ja-JP" altLang="en-US" smtClean="0"/>
              <a:t>2</a:t>
            </a:fld>
            <a:endParaRPr kumimoji="1" lang="ja-JP" altLang="en-US"/>
          </a:p>
        </p:txBody>
      </p:sp>
    </p:spTree>
    <p:extLst>
      <p:ext uri="{BB962C8B-B14F-4D97-AF65-F5344CB8AC3E}">
        <p14:creationId xmlns:p14="http://schemas.microsoft.com/office/powerpoint/2010/main" val="28959372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8D8F71-720F-4365-B19C-95B8FE5873F9}" type="slidenum">
              <a:rPr kumimoji="1" lang="ja-JP" altLang="en-US" smtClean="0"/>
              <a:t>3</a:t>
            </a:fld>
            <a:endParaRPr kumimoji="1" lang="ja-JP" altLang="en-US"/>
          </a:p>
        </p:txBody>
      </p:sp>
    </p:spTree>
    <p:extLst>
      <p:ext uri="{BB962C8B-B14F-4D97-AF65-F5344CB8AC3E}">
        <p14:creationId xmlns:p14="http://schemas.microsoft.com/office/powerpoint/2010/main" val="373428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8D8F71-720F-4365-B19C-95B8FE5873F9}" type="slidenum">
              <a:rPr kumimoji="1" lang="ja-JP" altLang="en-US" smtClean="0"/>
              <a:t>4</a:t>
            </a:fld>
            <a:endParaRPr kumimoji="1" lang="ja-JP" altLang="en-US"/>
          </a:p>
        </p:txBody>
      </p:sp>
    </p:spTree>
    <p:extLst>
      <p:ext uri="{BB962C8B-B14F-4D97-AF65-F5344CB8AC3E}">
        <p14:creationId xmlns:p14="http://schemas.microsoft.com/office/powerpoint/2010/main" val="33401822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8D8F71-720F-4365-B19C-95B8FE5873F9}" type="slidenum">
              <a:rPr kumimoji="1" lang="ja-JP" altLang="en-US" smtClean="0"/>
              <a:t>5</a:t>
            </a:fld>
            <a:endParaRPr kumimoji="1" lang="ja-JP" altLang="en-US"/>
          </a:p>
        </p:txBody>
      </p:sp>
    </p:spTree>
    <p:extLst>
      <p:ext uri="{BB962C8B-B14F-4D97-AF65-F5344CB8AC3E}">
        <p14:creationId xmlns:p14="http://schemas.microsoft.com/office/powerpoint/2010/main" val="808272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8D8F71-720F-4365-B19C-95B8FE5873F9}" type="slidenum">
              <a:rPr kumimoji="1" lang="ja-JP" altLang="en-US" smtClean="0"/>
              <a:t>6</a:t>
            </a:fld>
            <a:endParaRPr kumimoji="1" lang="ja-JP" altLang="en-US"/>
          </a:p>
        </p:txBody>
      </p:sp>
    </p:spTree>
    <p:extLst>
      <p:ext uri="{BB962C8B-B14F-4D97-AF65-F5344CB8AC3E}">
        <p14:creationId xmlns:p14="http://schemas.microsoft.com/office/powerpoint/2010/main" val="29147232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8D8F71-720F-4365-B19C-95B8FE5873F9}" type="slidenum">
              <a:rPr kumimoji="1" lang="ja-JP" altLang="en-US" smtClean="0"/>
              <a:t>7</a:t>
            </a:fld>
            <a:endParaRPr kumimoji="1" lang="ja-JP" altLang="en-US"/>
          </a:p>
        </p:txBody>
      </p:sp>
    </p:spTree>
    <p:extLst>
      <p:ext uri="{BB962C8B-B14F-4D97-AF65-F5344CB8AC3E}">
        <p14:creationId xmlns:p14="http://schemas.microsoft.com/office/powerpoint/2010/main" val="4274951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8D8F71-720F-4365-B19C-95B8FE5873F9}" type="slidenum">
              <a:rPr kumimoji="1" lang="ja-JP" altLang="en-US" smtClean="0"/>
              <a:t>8</a:t>
            </a:fld>
            <a:endParaRPr kumimoji="1" lang="ja-JP" altLang="en-US"/>
          </a:p>
        </p:txBody>
      </p:sp>
    </p:spTree>
    <p:extLst>
      <p:ext uri="{BB962C8B-B14F-4D97-AF65-F5344CB8AC3E}">
        <p14:creationId xmlns:p14="http://schemas.microsoft.com/office/powerpoint/2010/main" val="1152978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66813" y="1243013"/>
            <a:ext cx="4473575" cy="3354387"/>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8D8F71-720F-4365-B19C-95B8FE5873F9}" type="slidenum">
              <a:rPr kumimoji="1" lang="ja-JP" altLang="en-US" smtClean="0"/>
              <a:t>9</a:t>
            </a:fld>
            <a:endParaRPr kumimoji="1" lang="ja-JP" altLang="en-US"/>
          </a:p>
        </p:txBody>
      </p:sp>
    </p:spTree>
    <p:extLst>
      <p:ext uri="{BB962C8B-B14F-4D97-AF65-F5344CB8AC3E}">
        <p14:creationId xmlns:p14="http://schemas.microsoft.com/office/powerpoint/2010/main" val="1943069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4530"/>
            <a:ext cx="6858000" cy="2387600"/>
          </a:xfrm>
        </p:spPr>
        <p:txBody>
          <a:bodyPr anchor="b">
            <a:normAutofit/>
          </a:bodyPr>
          <a:lstStyle>
            <a:lvl1pPr algn="ctr">
              <a:defRPr sz="3375"/>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350">
                <a:solidFill>
                  <a:schemeClr val="tx1">
                    <a:lumMod val="75000"/>
                    <a:lumOff val="25000"/>
                  </a:schemeClr>
                </a:solidFill>
              </a:defRPr>
            </a:lvl1pPr>
            <a:lvl2pPr marL="257175" indent="0" algn="ctr">
              <a:buNone/>
              <a:defRPr sz="1575"/>
            </a:lvl2pPr>
            <a:lvl3pPr marL="514350" indent="0" algn="ctr">
              <a:buNone/>
              <a:defRPr sz="1350"/>
            </a:lvl3pPr>
            <a:lvl4pPr marL="771525" indent="0" algn="ctr">
              <a:buNone/>
              <a:defRPr sz="1125"/>
            </a:lvl4pPr>
            <a:lvl5pPr marL="1028700" indent="0" algn="ctr">
              <a:buNone/>
              <a:defRPr sz="1125"/>
            </a:lvl5pPr>
            <a:lvl6pPr marL="1285875" indent="0" algn="ctr">
              <a:buNone/>
              <a:defRPr sz="1125"/>
            </a:lvl6pPr>
            <a:lvl7pPr marL="1543050" indent="0" algn="ctr">
              <a:buNone/>
              <a:defRPr sz="1125"/>
            </a:lvl7pPr>
            <a:lvl8pPr marL="1800225" indent="0" algn="ctr">
              <a:buNone/>
              <a:defRPr sz="1125"/>
            </a:lvl8pPr>
            <a:lvl9pPr marL="2057400" indent="0" algn="ctr">
              <a:buNone/>
              <a:defRPr sz="1125"/>
            </a:lvl9pPr>
          </a:lstStyle>
          <a:p>
            <a:r>
              <a:rPr lang="ja-JP" altLang="en-US"/>
              <a:t>マスター サブタイトルの書式設定</a:t>
            </a:r>
            <a:endParaRPr lang="en-US" dirty="0"/>
          </a:p>
        </p:txBody>
      </p:sp>
      <p:sp>
        <p:nvSpPr>
          <p:cNvPr id="10" name="正方形/長方形 9"/>
          <p:cNvSpPr/>
          <p:nvPr userDrawn="1"/>
        </p:nvSpPr>
        <p:spPr>
          <a:xfrm>
            <a:off x="0" y="3515853"/>
            <a:ext cx="9144000" cy="9730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Tree>
    <p:extLst>
      <p:ext uri="{BB962C8B-B14F-4D97-AF65-F5344CB8AC3E}">
        <p14:creationId xmlns:p14="http://schemas.microsoft.com/office/powerpoint/2010/main" val="3943475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5"/>
            <a:ext cx="2948940" cy="1600197"/>
          </a:xfrm>
        </p:spPr>
        <p:txBody>
          <a:bodyPr anchor="b">
            <a:normAutofit/>
          </a:bodyPr>
          <a:lstStyle>
            <a:lvl1pPr>
              <a:defRPr sz="1800" b="0"/>
            </a:lvl1pPr>
          </a:lstStyle>
          <a:p>
            <a:r>
              <a:rPr lang="ja-JP" altLang="en-US"/>
              <a:t>マスター タイトルの書式設定</a:t>
            </a:r>
            <a:endParaRPr lang="en-US" dirty="0"/>
          </a:p>
        </p:txBody>
      </p:sp>
      <p:sp>
        <p:nvSpPr>
          <p:cNvPr id="3" name="Content Placeholder 2"/>
          <p:cNvSpPr>
            <a:spLocks noGrp="1"/>
          </p:cNvSpPr>
          <p:nvPr>
            <p:ph idx="1"/>
          </p:nvPr>
        </p:nvSpPr>
        <p:spPr>
          <a:xfrm>
            <a:off x="3886200" y="990600"/>
            <a:ext cx="4629150" cy="4876800"/>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30936" y="2057399"/>
            <a:ext cx="2948940" cy="3810001"/>
          </a:xfrm>
        </p:spPr>
        <p:txBody>
          <a:bodyPr>
            <a:normAutofit/>
          </a:bodyPr>
          <a:lstStyle>
            <a:lvl1pPr marL="0" indent="0">
              <a:lnSpc>
                <a:spcPct val="90000"/>
              </a:lnSpc>
              <a:buNone/>
              <a:defRPr sz="900"/>
            </a:lvl1pPr>
            <a:lvl2pPr marL="257175" indent="0">
              <a:buNone/>
              <a:defRPr sz="675"/>
            </a:lvl2pPr>
            <a:lvl3pPr marL="514350" indent="0">
              <a:buNone/>
              <a:defRPr sz="563"/>
            </a:lvl3pPr>
            <a:lvl4pPr marL="771525" indent="0">
              <a:buNone/>
              <a:defRPr sz="506"/>
            </a:lvl4pPr>
            <a:lvl5pPr marL="1028700" indent="0">
              <a:buNone/>
              <a:defRPr sz="506"/>
            </a:lvl5pPr>
            <a:lvl6pPr marL="1285875" indent="0">
              <a:buNone/>
              <a:defRPr sz="506"/>
            </a:lvl6pPr>
            <a:lvl7pPr marL="1543050" indent="0">
              <a:buNone/>
              <a:defRPr sz="506"/>
            </a:lvl7pPr>
            <a:lvl8pPr marL="1800225" indent="0">
              <a:buNone/>
              <a:defRPr sz="506"/>
            </a:lvl8pPr>
            <a:lvl9pPr marL="2057400" indent="0">
              <a:buNone/>
              <a:defRPr sz="506"/>
            </a:lvl9pPr>
          </a:lstStyle>
          <a:p>
            <a:pPr lvl="0"/>
            <a:r>
              <a:rPr lang="ja-JP" altLang="en-US"/>
              <a:t>マスター テキストの書式設定</a:t>
            </a:r>
          </a:p>
        </p:txBody>
      </p:sp>
      <p:sp>
        <p:nvSpPr>
          <p:cNvPr id="8" name="スライド番号プレースホルダー 5">
            <a:extLst>
              <a:ext uri="{FF2B5EF4-FFF2-40B4-BE49-F238E27FC236}">
                <a16:creationId xmlns:a16="http://schemas.microsoft.com/office/drawing/2014/main" id="{766A9095-B58C-4A91-9C2F-E54FC6C657DE}"/>
              </a:ext>
            </a:extLst>
          </p:cNvPr>
          <p:cNvSpPr>
            <a:spLocks noGrp="1"/>
          </p:cNvSpPr>
          <p:nvPr>
            <p:ph type="sldNum" sz="quarter" idx="12"/>
          </p:nvPr>
        </p:nvSpPr>
        <p:spPr>
          <a:xfrm>
            <a:off x="8689330" y="6581485"/>
            <a:ext cx="1512168" cy="365125"/>
          </a:xfrm>
        </p:spPr>
        <p:txBody>
          <a:bodyPr/>
          <a:lstStyle>
            <a:lvl1pPr>
              <a:defRPr sz="1200">
                <a:solidFill>
                  <a:srgbClr val="FFFF00"/>
                </a:solidFill>
              </a:defRPr>
            </a:lvl1pPr>
          </a:lstStyle>
          <a:p>
            <a:fld id="{1EE2605A-D1A6-4BA7-BD05-B2AFD75C4129}" type="slidenum">
              <a:rPr lang="ja-JP" altLang="en-US" smtClean="0"/>
              <a:pPr/>
              <a:t>‹#›</a:t>
            </a:fld>
            <a:endParaRPr lang="ja-JP" altLang="en-US" dirty="0"/>
          </a:p>
        </p:txBody>
      </p:sp>
    </p:spTree>
    <p:extLst>
      <p:ext uri="{BB962C8B-B14F-4D97-AF65-F5344CB8AC3E}">
        <p14:creationId xmlns:p14="http://schemas.microsoft.com/office/powerpoint/2010/main" val="2221465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0"/>
            <a:ext cx="2948940" cy="1600200"/>
          </a:xfrm>
        </p:spPr>
        <p:txBody>
          <a:bodyPr anchor="b">
            <a:normAutofit/>
          </a:bodyPr>
          <a:lstStyle>
            <a:lvl1pPr>
              <a:defRPr sz="18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3886200" y="990600"/>
            <a:ext cx="4629150" cy="4876800"/>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r>
              <a:rPr lang="ja-JP" altLang="en-US"/>
              <a:t>図を追加</a:t>
            </a:r>
            <a:endParaRPr lang="en-US" dirty="0"/>
          </a:p>
        </p:txBody>
      </p:sp>
      <p:sp>
        <p:nvSpPr>
          <p:cNvPr id="4" name="Text Placeholder 3"/>
          <p:cNvSpPr>
            <a:spLocks noGrp="1"/>
          </p:cNvSpPr>
          <p:nvPr>
            <p:ph type="body" sz="half" idx="2"/>
          </p:nvPr>
        </p:nvSpPr>
        <p:spPr>
          <a:xfrm>
            <a:off x="630936" y="2057400"/>
            <a:ext cx="2948940" cy="3810000"/>
          </a:xfrm>
        </p:spPr>
        <p:txBody>
          <a:bodyPr>
            <a:normAutofit/>
          </a:bodyPr>
          <a:lstStyle>
            <a:lvl1pPr marL="0" indent="0">
              <a:lnSpc>
                <a:spcPct val="90000"/>
              </a:lnSpc>
              <a:buNone/>
              <a:defRPr sz="900"/>
            </a:lvl1pPr>
            <a:lvl2pPr marL="257175" indent="0">
              <a:buNone/>
              <a:defRPr sz="675"/>
            </a:lvl2pPr>
            <a:lvl3pPr marL="514350" indent="0">
              <a:buNone/>
              <a:defRPr sz="563"/>
            </a:lvl3pPr>
            <a:lvl4pPr marL="771525" indent="0">
              <a:buNone/>
              <a:defRPr sz="506"/>
            </a:lvl4pPr>
            <a:lvl5pPr marL="1028700" indent="0">
              <a:buNone/>
              <a:defRPr sz="506"/>
            </a:lvl5pPr>
            <a:lvl6pPr marL="1285875" indent="0">
              <a:buNone/>
              <a:defRPr sz="506"/>
            </a:lvl6pPr>
            <a:lvl7pPr marL="1543050" indent="0">
              <a:buNone/>
              <a:defRPr sz="506"/>
            </a:lvl7pPr>
            <a:lvl8pPr marL="1800225" indent="0">
              <a:buNone/>
              <a:defRPr sz="506"/>
            </a:lvl8pPr>
            <a:lvl9pPr marL="2057400" indent="0">
              <a:buNone/>
              <a:defRPr sz="506"/>
            </a:lvl9pPr>
          </a:lstStyle>
          <a:p>
            <a:pPr lvl="0"/>
            <a:r>
              <a:rPr lang="ja-JP" altLang="en-US"/>
              <a:t>マスター テキストの書式設定</a:t>
            </a:r>
          </a:p>
        </p:txBody>
      </p:sp>
      <p:sp>
        <p:nvSpPr>
          <p:cNvPr id="8" name="スライド番号プレースホルダー 5">
            <a:extLst>
              <a:ext uri="{FF2B5EF4-FFF2-40B4-BE49-F238E27FC236}">
                <a16:creationId xmlns:a16="http://schemas.microsoft.com/office/drawing/2014/main" id="{6817ECBC-21EE-4D74-92CF-7D4593CDF610}"/>
              </a:ext>
            </a:extLst>
          </p:cNvPr>
          <p:cNvSpPr>
            <a:spLocks noGrp="1"/>
          </p:cNvSpPr>
          <p:nvPr>
            <p:ph type="sldNum" sz="quarter" idx="12"/>
          </p:nvPr>
        </p:nvSpPr>
        <p:spPr>
          <a:xfrm>
            <a:off x="8689330" y="6581485"/>
            <a:ext cx="1512168" cy="365125"/>
          </a:xfrm>
        </p:spPr>
        <p:txBody>
          <a:bodyPr/>
          <a:lstStyle>
            <a:lvl1pPr>
              <a:defRPr sz="1200">
                <a:solidFill>
                  <a:srgbClr val="FFFF00"/>
                </a:solidFill>
              </a:defRPr>
            </a:lvl1pPr>
          </a:lstStyle>
          <a:p>
            <a:fld id="{1EE2605A-D1A6-4BA7-BD05-B2AFD75C4129}" type="slidenum">
              <a:rPr lang="ja-JP" altLang="en-US" smtClean="0"/>
              <a:pPr/>
              <a:t>‹#›</a:t>
            </a:fld>
            <a:endParaRPr lang="ja-JP" altLang="en-US" dirty="0"/>
          </a:p>
        </p:txBody>
      </p:sp>
    </p:spTree>
    <p:extLst>
      <p:ext uri="{BB962C8B-B14F-4D97-AF65-F5344CB8AC3E}">
        <p14:creationId xmlns:p14="http://schemas.microsoft.com/office/powerpoint/2010/main" val="28905463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スライド番号プレースホルダー 5">
            <a:extLst>
              <a:ext uri="{FF2B5EF4-FFF2-40B4-BE49-F238E27FC236}">
                <a16:creationId xmlns:a16="http://schemas.microsoft.com/office/drawing/2014/main" id="{7A830C3A-3CDD-44EE-B8FA-C951BD0CCD6B}"/>
              </a:ext>
            </a:extLst>
          </p:cNvPr>
          <p:cNvSpPr>
            <a:spLocks noGrp="1"/>
          </p:cNvSpPr>
          <p:nvPr>
            <p:ph type="sldNum" sz="quarter" idx="12"/>
          </p:nvPr>
        </p:nvSpPr>
        <p:spPr>
          <a:xfrm>
            <a:off x="8689330" y="6581485"/>
            <a:ext cx="1512168" cy="365125"/>
          </a:xfrm>
        </p:spPr>
        <p:txBody>
          <a:bodyPr/>
          <a:lstStyle>
            <a:lvl1pPr>
              <a:defRPr sz="1200">
                <a:solidFill>
                  <a:srgbClr val="FFFF00"/>
                </a:solidFill>
              </a:defRPr>
            </a:lvl1pPr>
          </a:lstStyle>
          <a:p>
            <a:fld id="{1EE2605A-D1A6-4BA7-BD05-B2AFD75C4129}" type="slidenum">
              <a:rPr lang="ja-JP" altLang="en-US" smtClean="0"/>
              <a:pPr/>
              <a:t>‹#›</a:t>
            </a:fld>
            <a:endParaRPr lang="ja-JP" altLang="en-US" dirty="0"/>
          </a:p>
        </p:txBody>
      </p:sp>
    </p:spTree>
    <p:extLst>
      <p:ext uri="{BB962C8B-B14F-4D97-AF65-F5344CB8AC3E}">
        <p14:creationId xmlns:p14="http://schemas.microsoft.com/office/powerpoint/2010/main" val="22975617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0362"/>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2" y="360367"/>
            <a:ext cx="5800725"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スライド番号プレースホルダー 5">
            <a:extLst>
              <a:ext uri="{FF2B5EF4-FFF2-40B4-BE49-F238E27FC236}">
                <a16:creationId xmlns:a16="http://schemas.microsoft.com/office/drawing/2014/main" id="{ED0A6AF9-F75A-4273-836D-D4C5B97922FB}"/>
              </a:ext>
            </a:extLst>
          </p:cNvPr>
          <p:cNvSpPr>
            <a:spLocks noGrp="1"/>
          </p:cNvSpPr>
          <p:nvPr>
            <p:ph type="sldNum" sz="quarter" idx="12"/>
          </p:nvPr>
        </p:nvSpPr>
        <p:spPr>
          <a:xfrm>
            <a:off x="8689330" y="6581485"/>
            <a:ext cx="1512168" cy="365125"/>
          </a:xfrm>
        </p:spPr>
        <p:txBody>
          <a:bodyPr/>
          <a:lstStyle>
            <a:lvl1pPr>
              <a:defRPr sz="1200">
                <a:solidFill>
                  <a:srgbClr val="FFFF00"/>
                </a:solidFill>
              </a:defRPr>
            </a:lvl1pPr>
          </a:lstStyle>
          <a:p>
            <a:fld id="{1EE2605A-D1A6-4BA7-BD05-B2AFD75C4129}" type="slidenum">
              <a:rPr lang="ja-JP" altLang="en-US" smtClean="0"/>
              <a:pPr/>
              <a:t>‹#›</a:t>
            </a:fld>
            <a:endParaRPr lang="ja-JP" altLang="en-US" dirty="0"/>
          </a:p>
        </p:txBody>
      </p:sp>
    </p:spTree>
    <p:extLst>
      <p:ext uri="{BB962C8B-B14F-4D97-AF65-F5344CB8AC3E}">
        <p14:creationId xmlns:p14="http://schemas.microsoft.com/office/powerpoint/2010/main" val="3023758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350658" y="147828"/>
            <a:ext cx="7886700" cy="564969"/>
          </a:xfrm>
        </p:spPr>
        <p:txBody>
          <a:bodyPr>
            <a:normAutofit/>
          </a:bodyPr>
          <a:lstStyle>
            <a:lvl1pPr>
              <a:defRPr sz="2025"/>
            </a:lvl1pPr>
          </a:lstStyle>
          <a:p>
            <a:r>
              <a:rPr lang="ja-JP" altLang="en-US"/>
              <a:t>マスター タイトルの書式設定</a:t>
            </a:r>
            <a:endParaRPr lang="en-US" dirty="0"/>
          </a:p>
        </p:txBody>
      </p:sp>
      <p:sp>
        <p:nvSpPr>
          <p:cNvPr id="8" name="コンテンツ プレースホルダー 2"/>
          <p:cNvSpPr>
            <a:spLocks noGrp="1"/>
          </p:cNvSpPr>
          <p:nvPr>
            <p:ph idx="1"/>
          </p:nvPr>
        </p:nvSpPr>
        <p:spPr>
          <a:xfrm>
            <a:off x="342900" y="1268760"/>
            <a:ext cx="6172200" cy="4857403"/>
          </a:xfrm>
        </p:spPr>
        <p:txBody>
          <a:bodyPr/>
          <a:lstStyle>
            <a:lvl1pPr marL="128588" indent="-128588">
              <a:buClr>
                <a:schemeClr val="accent5"/>
              </a:buClr>
              <a:buFont typeface="Wingdings" panose="05000000000000000000" pitchFamily="2" charset="2"/>
              <a:buChar char="Ø"/>
              <a:defRPr/>
            </a:lvl1pPr>
            <a:lvl2pPr marL="385763" indent="-128588">
              <a:buClr>
                <a:schemeClr val="accent5"/>
              </a:buClr>
              <a:buFont typeface="Wingdings" panose="05000000000000000000" pitchFamily="2" charset="2"/>
              <a:buChar char="ü"/>
              <a:defRPr/>
            </a:lvl2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Tree>
    <p:extLst>
      <p:ext uri="{BB962C8B-B14F-4D97-AF65-F5344CB8AC3E}">
        <p14:creationId xmlns:p14="http://schemas.microsoft.com/office/powerpoint/2010/main" val="461062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350658" y="147828"/>
            <a:ext cx="7886700" cy="564969"/>
          </a:xfrm>
        </p:spPr>
        <p:txBody>
          <a:bodyPr>
            <a:normAutofit/>
          </a:bodyPr>
          <a:lstStyle>
            <a:lvl1pPr>
              <a:defRPr sz="2025"/>
            </a:lvl1pPr>
          </a:lstStyle>
          <a:p>
            <a:r>
              <a:rPr lang="ja-JP" altLang="en-US"/>
              <a:t>マスター タイトルの書式設定</a:t>
            </a:r>
            <a:endParaRPr lang="en-US" dirty="0"/>
          </a:p>
        </p:txBody>
      </p:sp>
      <p:sp>
        <p:nvSpPr>
          <p:cNvPr id="8" name="コンテンツ プレースホルダー 2"/>
          <p:cNvSpPr>
            <a:spLocks noGrp="1"/>
          </p:cNvSpPr>
          <p:nvPr>
            <p:ph idx="1"/>
          </p:nvPr>
        </p:nvSpPr>
        <p:spPr>
          <a:xfrm>
            <a:off x="342900" y="1268760"/>
            <a:ext cx="6172200" cy="4857403"/>
          </a:xfrm>
        </p:spPr>
        <p:txBody>
          <a:bodyPr/>
          <a:lstStyle>
            <a:lvl1pPr marL="128588" indent="-128588">
              <a:buClr>
                <a:schemeClr val="accent5"/>
              </a:buClr>
              <a:buFont typeface="Wingdings" panose="05000000000000000000" pitchFamily="2" charset="2"/>
              <a:buChar char="Ø"/>
              <a:defRPr/>
            </a:lvl1pPr>
            <a:lvl2pPr marL="385763" indent="-128588">
              <a:buClr>
                <a:schemeClr val="accent5"/>
              </a:buClr>
              <a:buFont typeface="Wingdings" panose="05000000000000000000" pitchFamily="2" charset="2"/>
              <a:buChar char="ü"/>
              <a:defRPr/>
            </a:lvl2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JP" altLang="en-US" dirty="0"/>
          </a:p>
        </p:txBody>
      </p:sp>
    </p:spTree>
    <p:extLst>
      <p:ext uri="{BB962C8B-B14F-4D97-AF65-F5344CB8AC3E}">
        <p14:creationId xmlns:p14="http://schemas.microsoft.com/office/powerpoint/2010/main" val="223939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350658" y="147828"/>
            <a:ext cx="7886700" cy="564969"/>
          </a:xfrm>
        </p:spPr>
        <p:txBody>
          <a:bodyPr>
            <a:normAutofit/>
          </a:bodyPr>
          <a:lstStyle>
            <a:lvl1pPr algn="ctr">
              <a:defRPr sz="2025"/>
            </a:lvl1pPr>
          </a:lstStyle>
          <a:p>
            <a:r>
              <a:rPr lang="ja-JP" altLang="en-US"/>
              <a:t>マスター タイトルの書式設定</a:t>
            </a:r>
            <a:endParaRPr lang="en-US" dirty="0"/>
          </a:p>
        </p:txBody>
      </p:sp>
      <p:sp>
        <p:nvSpPr>
          <p:cNvPr id="8" name="コンテンツ プレースホルダー 2"/>
          <p:cNvSpPr>
            <a:spLocks noGrp="1"/>
          </p:cNvSpPr>
          <p:nvPr>
            <p:ph idx="1"/>
          </p:nvPr>
        </p:nvSpPr>
        <p:spPr>
          <a:xfrm>
            <a:off x="1207908" y="1277761"/>
            <a:ext cx="6172200" cy="4857403"/>
          </a:xfrm>
        </p:spPr>
        <p:txBody>
          <a:bodyPr/>
          <a:lstStyle>
            <a:lvl1pPr marL="128588" indent="-128588">
              <a:buClr>
                <a:schemeClr val="accent5"/>
              </a:buClr>
              <a:buFont typeface="Wingdings" panose="05000000000000000000" pitchFamily="2" charset="2"/>
              <a:buChar char="Ø"/>
              <a:defRPr/>
            </a:lvl1pPr>
            <a:lvl2pPr marL="385763" indent="-128588">
              <a:buClr>
                <a:schemeClr val="accent5"/>
              </a:buClr>
              <a:buFont typeface="Wingdings" panose="05000000000000000000" pitchFamily="2" charset="2"/>
              <a:buChar char="ü"/>
              <a:defRPr/>
            </a:lvl2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JP" altLang="en-US" dirty="0"/>
          </a:p>
        </p:txBody>
      </p:sp>
    </p:spTree>
    <p:extLst>
      <p:ext uri="{BB962C8B-B14F-4D97-AF65-F5344CB8AC3E}">
        <p14:creationId xmlns:p14="http://schemas.microsoft.com/office/powerpoint/2010/main" val="8752054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12423"/>
            <a:ext cx="7886700" cy="2851208"/>
          </a:xfrm>
        </p:spPr>
        <p:txBody>
          <a:bodyPr anchor="b">
            <a:normAutofit/>
          </a:bodyPr>
          <a:lstStyle>
            <a:lvl1pPr>
              <a:defRPr sz="3375"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52638"/>
            <a:ext cx="7886700" cy="1500187"/>
          </a:xfrm>
        </p:spPr>
        <p:txBody>
          <a:bodyPr anchor="t">
            <a:normAutofit/>
          </a:bodyPr>
          <a:lstStyle>
            <a:lvl1pPr marL="0" indent="0">
              <a:buNone/>
              <a:defRPr sz="1350">
                <a:solidFill>
                  <a:schemeClr val="tx1">
                    <a:lumMod val="75000"/>
                    <a:lumOff val="25000"/>
                  </a:schemeClr>
                </a:solidFill>
              </a:defRPr>
            </a:lvl1pPr>
            <a:lvl2pPr marL="257175" indent="0">
              <a:buNone/>
              <a:defRPr sz="1013">
                <a:solidFill>
                  <a:schemeClr val="tx1">
                    <a:tint val="75000"/>
                  </a:schemeClr>
                </a:solidFill>
              </a:defRPr>
            </a:lvl2pPr>
            <a:lvl3pPr marL="514350" indent="0">
              <a:buNone/>
              <a:defRPr sz="900">
                <a:solidFill>
                  <a:schemeClr val="tx1">
                    <a:tint val="75000"/>
                  </a:schemeClr>
                </a:solidFill>
              </a:defRPr>
            </a:lvl3pPr>
            <a:lvl4pPr marL="771525" indent="0">
              <a:buNone/>
              <a:defRPr sz="788">
                <a:solidFill>
                  <a:schemeClr val="tx1">
                    <a:tint val="75000"/>
                  </a:schemeClr>
                </a:solidFill>
              </a:defRPr>
            </a:lvl4pPr>
            <a:lvl5pPr marL="1028700" indent="0">
              <a:buNone/>
              <a:defRPr sz="788">
                <a:solidFill>
                  <a:schemeClr val="tx1">
                    <a:tint val="75000"/>
                  </a:schemeClr>
                </a:solidFill>
              </a:defRPr>
            </a:lvl5pPr>
            <a:lvl6pPr marL="1285875" indent="0">
              <a:buNone/>
              <a:defRPr sz="788">
                <a:solidFill>
                  <a:schemeClr val="tx1">
                    <a:tint val="75000"/>
                  </a:schemeClr>
                </a:solidFill>
              </a:defRPr>
            </a:lvl6pPr>
            <a:lvl7pPr marL="1543050" indent="0">
              <a:buNone/>
              <a:defRPr sz="788">
                <a:solidFill>
                  <a:schemeClr val="tx1">
                    <a:tint val="75000"/>
                  </a:schemeClr>
                </a:solidFill>
              </a:defRPr>
            </a:lvl7pPr>
            <a:lvl8pPr marL="1800225" indent="0">
              <a:buNone/>
              <a:defRPr sz="788">
                <a:solidFill>
                  <a:schemeClr val="tx1">
                    <a:tint val="75000"/>
                  </a:schemeClr>
                </a:solidFill>
              </a:defRPr>
            </a:lvl8pPr>
            <a:lvl9pPr marL="2057400" indent="0">
              <a:buNone/>
              <a:defRPr sz="788">
                <a:solidFill>
                  <a:schemeClr val="tx1">
                    <a:tint val="75000"/>
                  </a:schemeClr>
                </a:solidFill>
              </a:defRPr>
            </a:lvl9pPr>
          </a:lstStyle>
          <a:p>
            <a:pPr lvl="0"/>
            <a:r>
              <a:rPr lang="ja-JP" altLang="en-US"/>
              <a:t>マスター テキストの書式設定</a:t>
            </a:r>
          </a:p>
        </p:txBody>
      </p:sp>
    </p:spTree>
    <p:extLst>
      <p:ext uri="{BB962C8B-B14F-4D97-AF65-F5344CB8AC3E}">
        <p14:creationId xmlns:p14="http://schemas.microsoft.com/office/powerpoint/2010/main" val="1715140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つのコンテンツ">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33845" y="1828803"/>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8803"/>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8" name="Title 1"/>
          <p:cNvSpPr>
            <a:spLocks noGrp="1"/>
          </p:cNvSpPr>
          <p:nvPr>
            <p:ph type="title"/>
          </p:nvPr>
        </p:nvSpPr>
        <p:spPr>
          <a:xfrm>
            <a:off x="350658" y="147828"/>
            <a:ext cx="7886700" cy="564969"/>
          </a:xfrm>
        </p:spPr>
        <p:txBody>
          <a:bodyPr>
            <a:normAutofit/>
          </a:bodyPr>
          <a:lstStyle>
            <a:lvl1pPr>
              <a:defRPr sz="2025"/>
            </a:lvl1pPr>
          </a:lstStyle>
          <a:p>
            <a:r>
              <a:rPr lang="ja-JP" altLang="en-US"/>
              <a:t>マスター タイトルの書式設定</a:t>
            </a:r>
            <a:endParaRPr lang="en-US" dirty="0"/>
          </a:p>
        </p:txBody>
      </p:sp>
      <p:sp>
        <p:nvSpPr>
          <p:cNvPr id="10" name="スライド番号プレースホルダー 5">
            <a:extLst>
              <a:ext uri="{FF2B5EF4-FFF2-40B4-BE49-F238E27FC236}">
                <a16:creationId xmlns:a16="http://schemas.microsoft.com/office/drawing/2014/main" id="{C5A102A3-15C5-4740-BA45-2EDB752BB204}"/>
              </a:ext>
            </a:extLst>
          </p:cNvPr>
          <p:cNvSpPr>
            <a:spLocks noGrp="1"/>
          </p:cNvSpPr>
          <p:nvPr>
            <p:ph type="sldNum" sz="quarter" idx="12"/>
          </p:nvPr>
        </p:nvSpPr>
        <p:spPr>
          <a:xfrm>
            <a:off x="8689330" y="6581485"/>
            <a:ext cx="1512168" cy="365125"/>
          </a:xfrm>
        </p:spPr>
        <p:txBody>
          <a:bodyPr/>
          <a:lstStyle>
            <a:lvl1pPr>
              <a:defRPr sz="1200">
                <a:solidFill>
                  <a:srgbClr val="FFFF00"/>
                </a:solidFill>
              </a:defRPr>
            </a:lvl1pPr>
          </a:lstStyle>
          <a:p>
            <a:fld id="{1EE2605A-D1A6-4BA7-BD05-B2AFD75C4129}" type="slidenum">
              <a:rPr lang="ja-JP" altLang="en-US" smtClean="0"/>
              <a:pPr/>
              <a:t>‹#›</a:t>
            </a:fld>
            <a:endParaRPr lang="ja-JP" altLang="en-US" dirty="0"/>
          </a:p>
        </p:txBody>
      </p:sp>
    </p:spTree>
    <p:extLst>
      <p:ext uri="{BB962C8B-B14F-4D97-AF65-F5344CB8AC3E}">
        <p14:creationId xmlns:p14="http://schemas.microsoft.com/office/powerpoint/2010/main" val="1215203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3845" y="2114554"/>
            <a:ext cx="1243011" cy="392999"/>
          </a:xfrm>
          <a:solidFill>
            <a:srgbClr val="FFD85D"/>
          </a:solidFill>
        </p:spPr>
        <p:txBody>
          <a:bodyPr anchor="b">
            <a:normAutofit/>
          </a:bodyPr>
          <a:lstStyle>
            <a:lvl1pPr marL="0" indent="0">
              <a:spcBef>
                <a:spcPts val="0"/>
              </a:spcBef>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ja-JP" altLang="en-US"/>
              <a:t>マスター テキストの書式設定</a:t>
            </a:r>
          </a:p>
        </p:txBody>
      </p:sp>
      <p:sp>
        <p:nvSpPr>
          <p:cNvPr id="4" name="Content Placeholder 3"/>
          <p:cNvSpPr>
            <a:spLocks noGrp="1"/>
          </p:cNvSpPr>
          <p:nvPr>
            <p:ph sz="half" idx="2"/>
          </p:nvPr>
        </p:nvSpPr>
        <p:spPr>
          <a:xfrm>
            <a:off x="633845" y="2507555"/>
            <a:ext cx="386715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2" y="2114551"/>
            <a:ext cx="1249135" cy="392999"/>
          </a:xfrm>
          <a:solidFill>
            <a:srgbClr val="FFD85D"/>
          </a:solidFill>
        </p:spPr>
        <p:txBody>
          <a:bodyPr anchor="b"/>
          <a:lstStyle>
            <a:lvl1pPr marL="0" indent="0">
              <a:spcBef>
                <a:spcPts val="0"/>
              </a:spcBef>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ja-JP" altLang="en-US"/>
              <a:t>マスター テキストの書式設定</a:t>
            </a:r>
          </a:p>
        </p:txBody>
      </p:sp>
      <p:sp>
        <p:nvSpPr>
          <p:cNvPr id="6" name="Content Placeholder 5"/>
          <p:cNvSpPr>
            <a:spLocks noGrp="1"/>
          </p:cNvSpPr>
          <p:nvPr>
            <p:ph sz="quarter" idx="4"/>
          </p:nvPr>
        </p:nvSpPr>
        <p:spPr>
          <a:xfrm>
            <a:off x="4629152" y="2507555"/>
            <a:ext cx="38862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11" name="Title 1"/>
          <p:cNvSpPr>
            <a:spLocks noGrp="1"/>
          </p:cNvSpPr>
          <p:nvPr>
            <p:ph type="title"/>
          </p:nvPr>
        </p:nvSpPr>
        <p:spPr>
          <a:xfrm>
            <a:off x="350658" y="147828"/>
            <a:ext cx="7886700" cy="564969"/>
          </a:xfrm>
        </p:spPr>
        <p:txBody>
          <a:bodyPr>
            <a:normAutofit/>
          </a:bodyPr>
          <a:lstStyle>
            <a:lvl1pPr>
              <a:defRPr sz="2025"/>
            </a:lvl1pPr>
          </a:lstStyle>
          <a:p>
            <a:r>
              <a:rPr lang="ja-JP" altLang="en-US"/>
              <a:t>マスター タイトルの書式設定</a:t>
            </a:r>
            <a:endParaRPr lang="en-US" dirty="0"/>
          </a:p>
        </p:txBody>
      </p:sp>
      <p:sp>
        <p:nvSpPr>
          <p:cNvPr id="13" name="スライド番号プレースホルダー 5">
            <a:extLst>
              <a:ext uri="{FF2B5EF4-FFF2-40B4-BE49-F238E27FC236}">
                <a16:creationId xmlns:a16="http://schemas.microsoft.com/office/drawing/2014/main" id="{18E1F63C-AF11-4BFD-BECF-C85C66C05F86}"/>
              </a:ext>
            </a:extLst>
          </p:cNvPr>
          <p:cNvSpPr>
            <a:spLocks noGrp="1"/>
          </p:cNvSpPr>
          <p:nvPr>
            <p:ph type="sldNum" sz="quarter" idx="12"/>
          </p:nvPr>
        </p:nvSpPr>
        <p:spPr>
          <a:xfrm>
            <a:off x="8689330" y="6581485"/>
            <a:ext cx="1512168" cy="365125"/>
          </a:xfrm>
        </p:spPr>
        <p:txBody>
          <a:bodyPr/>
          <a:lstStyle>
            <a:lvl1pPr>
              <a:defRPr sz="1200">
                <a:solidFill>
                  <a:srgbClr val="FFFF00"/>
                </a:solidFill>
              </a:defRPr>
            </a:lvl1pPr>
          </a:lstStyle>
          <a:p>
            <a:fld id="{1EE2605A-D1A6-4BA7-BD05-B2AFD75C4129}" type="slidenum">
              <a:rPr lang="ja-JP" altLang="en-US" smtClean="0"/>
              <a:pPr/>
              <a:t>‹#›</a:t>
            </a:fld>
            <a:endParaRPr lang="ja-JP" altLang="en-US" dirty="0"/>
          </a:p>
        </p:txBody>
      </p:sp>
    </p:spTree>
    <p:extLst>
      <p:ext uri="{BB962C8B-B14F-4D97-AF65-F5344CB8AC3E}">
        <p14:creationId xmlns:p14="http://schemas.microsoft.com/office/powerpoint/2010/main" val="5367426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165735" y="6400800"/>
            <a:ext cx="8812530" cy="205740"/>
          </a:xfrm>
          <a:prstGeom prst="rect">
            <a:avLst/>
          </a:prstGeom>
        </p:spPr>
        <p:txBody>
          <a:bodyPr/>
          <a:lstStyle>
            <a:lvl1pPr>
              <a:defRPr sz="600">
                <a:latin typeface="Times New Roman" panose="02020603050405020304" pitchFamily="18" charset="0"/>
                <a:cs typeface="Times New Roman" panose="02020603050405020304" pitchFamily="18" charset="0"/>
              </a:defRPr>
            </a:lvl1pPr>
          </a:lstStyle>
          <a:p>
            <a:endParaRPr lang="ja-JP" altLang="en-US" dirty="0"/>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829919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Tree>
    <p:extLst>
      <p:ext uri="{BB962C8B-B14F-4D97-AF65-F5344CB8AC3E}">
        <p14:creationId xmlns:p14="http://schemas.microsoft.com/office/powerpoint/2010/main" val="562018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D952A502-FB88-46D5-8B84-29F0F519BFFF}"/>
              </a:ext>
            </a:extLst>
          </p:cNvPr>
          <p:cNvSpPr/>
          <p:nvPr userDrawn="1"/>
        </p:nvSpPr>
        <p:spPr>
          <a:xfrm rot="16200000">
            <a:off x="4312053" y="-4312051"/>
            <a:ext cx="519896" cy="9144000"/>
          </a:xfrm>
          <a:prstGeom prst="rect">
            <a:avLst/>
          </a:prstGeom>
          <a:solidFill>
            <a:srgbClr val="002060">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2" name="Title Placeholder 1"/>
          <p:cNvSpPr>
            <a:spLocks noGrp="1"/>
          </p:cNvSpPr>
          <p:nvPr>
            <p:ph type="title"/>
          </p:nvPr>
        </p:nvSpPr>
        <p:spPr>
          <a:xfrm>
            <a:off x="475208" y="138492"/>
            <a:ext cx="8183194" cy="504252"/>
          </a:xfrm>
          <a:prstGeom prst="rect">
            <a:avLst/>
          </a:prstGeom>
        </p:spPr>
        <p:txBody>
          <a:bodyPr vert="horz" lIns="91440" tIns="45720" rIns="91440" bIns="45720" rtlCol="0" anchor="ctr">
            <a:noAutofit/>
          </a:bodyPr>
          <a:lstStyle/>
          <a:p>
            <a:r>
              <a:rPr lang="en-US" altLang="ja-JP" dirty="0"/>
              <a:t>Content</a:t>
            </a:r>
            <a:endParaRPr lang="en-US" dirty="0"/>
          </a:p>
        </p:txBody>
      </p:sp>
      <p:sp>
        <p:nvSpPr>
          <p:cNvPr id="3" name="Text Placeholder 2"/>
          <p:cNvSpPr>
            <a:spLocks noGrp="1"/>
          </p:cNvSpPr>
          <p:nvPr>
            <p:ph type="body" idx="1"/>
          </p:nvPr>
        </p:nvSpPr>
        <p:spPr>
          <a:xfrm>
            <a:off x="623455" y="1154102"/>
            <a:ext cx="7886700" cy="4351337"/>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10" name="正方形/長方形 9"/>
          <p:cNvSpPr/>
          <p:nvPr userDrawn="1"/>
        </p:nvSpPr>
        <p:spPr>
          <a:xfrm rot="16200000">
            <a:off x="4412299" y="2126300"/>
            <a:ext cx="319404" cy="9144000"/>
          </a:xfrm>
          <a:prstGeom prst="rect">
            <a:avLst/>
          </a:prstGeom>
          <a:solidFill>
            <a:srgbClr val="002060">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11" name="テキスト ボックス 10"/>
          <p:cNvSpPr txBox="1"/>
          <p:nvPr userDrawn="1"/>
        </p:nvSpPr>
        <p:spPr>
          <a:xfrm>
            <a:off x="526341" y="6576197"/>
            <a:ext cx="7272808" cy="253916"/>
          </a:xfrm>
          <a:prstGeom prst="rect">
            <a:avLst/>
          </a:prstGeom>
          <a:noFill/>
        </p:spPr>
        <p:txBody>
          <a:bodyPr wrap="square" rtlCol="0">
            <a:spAutoFit/>
          </a:bodyPr>
          <a:lstStyle/>
          <a:p>
            <a:r>
              <a:rPr kumimoji="1" lang="en-US" altLang="ja-JP" sz="1050" b="0" dirty="0">
                <a:solidFill>
                  <a:schemeClr val="accent4">
                    <a:lumMod val="60000"/>
                    <a:lumOff val="40000"/>
                  </a:schemeClr>
                </a:solidFill>
                <a:latin typeface="Bookman Old Style" pitchFamily="18" charset="0"/>
                <a:ea typeface="HGP明朝E" pitchFamily="18" charset="-128"/>
              </a:rPr>
              <a:t>The University</a:t>
            </a:r>
            <a:r>
              <a:rPr kumimoji="1" lang="en-US" altLang="ja-JP" sz="1050" b="0" baseline="0" dirty="0">
                <a:solidFill>
                  <a:schemeClr val="accent4">
                    <a:lumMod val="60000"/>
                    <a:lumOff val="40000"/>
                  </a:schemeClr>
                </a:solidFill>
                <a:latin typeface="Bookman Old Style" pitchFamily="18" charset="0"/>
                <a:ea typeface="HGP明朝E" pitchFamily="18" charset="-128"/>
              </a:rPr>
              <a:t> of Tokyo</a:t>
            </a:r>
            <a:endParaRPr kumimoji="1" lang="ja-JP" altLang="en-US" sz="1050" b="0" dirty="0">
              <a:solidFill>
                <a:schemeClr val="accent4">
                  <a:lumMod val="60000"/>
                  <a:lumOff val="40000"/>
                </a:schemeClr>
              </a:solidFill>
              <a:latin typeface="Bookman Old Style" pitchFamily="18" charset="0"/>
              <a:ea typeface="HGP明朝E" pitchFamily="18" charset="-128"/>
            </a:endParaRPr>
          </a:p>
        </p:txBody>
      </p:sp>
      <p:pic>
        <p:nvPicPr>
          <p:cNvPr id="12" name="Picture 6" descr="新東大マーク"/>
          <p:cNvPicPr>
            <a:picLocks noChangeAspect="1" noChangeArrowheads="1"/>
          </p:cNvPicPr>
          <p:nvPr userDrawn="1"/>
        </p:nvPicPr>
        <p:blipFill>
          <a:blip r:embed="rId15" cstate="print">
            <a:extLst>
              <a:ext uri="{28A0092B-C50C-407E-A947-70E740481C1C}">
                <a14:useLocalDpi xmlns:a14="http://schemas.microsoft.com/office/drawing/2010/main" val="0"/>
              </a:ext>
            </a:extLst>
          </a:blip>
          <a:srcRect/>
          <a:stretch>
            <a:fillRect/>
          </a:stretch>
        </p:blipFill>
        <p:spPr bwMode="auto">
          <a:xfrm>
            <a:off x="267894" y="6598393"/>
            <a:ext cx="258448" cy="259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正方形/長方形 8">
            <a:extLst>
              <a:ext uri="{FF2B5EF4-FFF2-40B4-BE49-F238E27FC236}">
                <a16:creationId xmlns:a16="http://schemas.microsoft.com/office/drawing/2014/main" id="{8A4AC70F-5835-453B-AF31-522B4A2BA9F4}"/>
              </a:ext>
            </a:extLst>
          </p:cNvPr>
          <p:cNvSpPr/>
          <p:nvPr userDrawn="1"/>
        </p:nvSpPr>
        <p:spPr>
          <a:xfrm rot="16200000" flipH="1">
            <a:off x="4549140" y="-4029243"/>
            <a:ext cx="45719" cy="9144000"/>
          </a:xfrm>
          <a:prstGeom prst="rect">
            <a:avLst/>
          </a:prstGeom>
          <a:solidFill>
            <a:srgbClr val="FFFF00">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13" name="スライド番号プレースホルダー 5">
            <a:extLst>
              <a:ext uri="{FF2B5EF4-FFF2-40B4-BE49-F238E27FC236}">
                <a16:creationId xmlns:a16="http://schemas.microsoft.com/office/drawing/2014/main" id="{A7931D52-6DBB-4429-88C8-D57EECA9EE3E}"/>
              </a:ext>
            </a:extLst>
          </p:cNvPr>
          <p:cNvSpPr>
            <a:spLocks noGrp="1"/>
          </p:cNvSpPr>
          <p:nvPr>
            <p:ph type="sldNum" sz="quarter" idx="4"/>
          </p:nvPr>
        </p:nvSpPr>
        <p:spPr>
          <a:xfrm>
            <a:off x="8617659" y="6528799"/>
            <a:ext cx="1512168" cy="365125"/>
          </a:xfrm>
          <a:prstGeom prst="rect">
            <a:avLst/>
          </a:prstGeom>
        </p:spPr>
        <p:txBody>
          <a:bodyPr/>
          <a:lstStyle>
            <a:lvl1pPr>
              <a:defRPr sz="1600">
                <a:solidFill>
                  <a:srgbClr val="FFFF00"/>
                </a:solidFill>
              </a:defRPr>
            </a:lvl1pPr>
          </a:lstStyle>
          <a:p>
            <a:fld id="{1EE2605A-D1A6-4BA7-BD05-B2AFD75C4129}" type="slidenum">
              <a:rPr lang="ja-JP" altLang="en-US" smtClean="0"/>
              <a:pPr/>
              <a:t>‹#›</a:t>
            </a:fld>
            <a:endParaRPr lang="ja-JP" altLang="en-US" dirty="0"/>
          </a:p>
        </p:txBody>
      </p:sp>
    </p:spTree>
    <p:extLst>
      <p:ext uri="{BB962C8B-B14F-4D97-AF65-F5344CB8AC3E}">
        <p14:creationId xmlns:p14="http://schemas.microsoft.com/office/powerpoint/2010/main" val="3504364498"/>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53" r:id="rId3"/>
    <p:sldLayoutId id="214748375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txStyles>
    <p:titleStyle>
      <a:lvl1pPr algn="l" defTabSz="514350" rtl="0" eaLnBrk="1" latinLnBrk="0" hangingPunct="1">
        <a:lnSpc>
          <a:spcPct val="90000"/>
        </a:lnSpc>
        <a:spcBef>
          <a:spcPct val="0"/>
        </a:spcBef>
        <a:buNone/>
        <a:defRPr kumimoji="1" sz="2100" kern="1200">
          <a:solidFill>
            <a:schemeClr val="bg1"/>
          </a:solidFill>
          <a:latin typeface="Times New Roman" panose="02020603050405020304" pitchFamily="18" charset="0"/>
          <a:ea typeface="+mj-ea"/>
          <a:cs typeface="Times New Roman" panose="02020603050405020304" pitchFamily="18" charset="0"/>
        </a:defRPr>
      </a:lvl1pPr>
    </p:titleStyle>
    <p:bodyStyle>
      <a:lvl1pPr marL="128588" indent="-128588" algn="l" defTabSz="514350" rtl="0" eaLnBrk="1" latinLnBrk="0" hangingPunct="1">
        <a:lnSpc>
          <a:spcPct val="90000"/>
        </a:lnSpc>
        <a:spcBef>
          <a:spcPts val="563"/>
        </a:spcBef>
        <a:buFont typeface="Wingdings 2" pitchFamily="18" charset="2"/>
        <a:buChar char=""/>
        <a:defRPr kumimoji="1" sz="1575" kern="1200">
          <a:solidFill>
            <a:schemeClr val="tx1"/>
          </a:solidFill>
          <a:latin typeface="Times New Roman" panose="02020603050405020304" pitchFamily="18" charset="0"/>
          <a:ea typeface="+mn-ea"/>
          <a:cs typeface="Times New Roman" panose="02020603050405020304" pitchFamily="18" charset="0"/>
        </a:defRPr>
      </a:lvl1pPr>
      <a:lvl2pPr marL="385763" indent="-128588" algn="l" defTabSz="514350" rtl="0" eaLnBrk="1" latinLnBrk="0" hangingPunct="1">
        <a:lnSpc>
          <a:spcPct val="90000"/>
        </a:lnSpc>
        <a:spcBef>
          <a:spcPts val="281"/>
        </a:spcBef>
        <a:buFont typeface="Wingdings 2" pitchFamily="18" charset="2"/>
        <a:buChar char=""/>
        <a:defRPr kumimoji="1" sz="1350" kern="1200">
          <a:solidFill>
            <a:schemeClr val="tx1"/>
          </a:solidFill>
          <a:latin typeface="Times New Roman" panose="02020603050405020304" pitchFamily="18" charset="0"/>
          <a:ea typeface="+mn-ea"/>
          <a:cs typeface="Times New Roman" panose="02020603050405020304" pitchFamily="18" charset="0"/>
        </a:defRPr>
      </a:lvl2pPr>
      <a:lvl3pPr marL="642938" indent="-128588" algn="l" defTabSz="514350" rtl="0" eaLnBrk="1" latinLnBrk="0" hangingPunct="1">
        <a:lnSpc>
          <a:spcPct val="90000"/>
        </a:lnSpc>
        <a:spcBef>
          <a:spcPts val="281"/>
        </a:spcBef>
        <a:buFont typeface="Wingdings 2" pitchFamily="18" charset="2"/>
        <a:buChar char=""/>
        <a:defRPr kumimoji="1" sz="1125" kern="1200">
          <a:solidFill>
            <a:schemeClr val="tx1"/>
          </a:solidFill>
          <a:latin typeface="Times New Roman" panose="02020603050405020304" pitchFamily="18" charset="0"/>
          <a:ea typeface="+mn-ea"/>
          <a:cs typeface="Times New Roman" panose="02020603050405020304" pitchFamily="18" charset="0"/>
        </a:defRPr>
      </a:lvl3pPr>
      <a:lvl4pPr marL="900113" indent="-128588" algn="l" defTabSz="514350" rtl="0" eaLnBrk="1" latinLnBrk="0" hangingPunct="1">
        <a:lnSpc>
          <a:spcPct val="90000"/>
        </a:lnSpc>
        <a:spcBef>
          <a:spcPts val="281"/>
        </a:spcBef>
        <a:buFont typeface="Wingdings 2" pitchFamily="18" charset="2"/>
        <a:buChar char=""/>
        <a:defRPr kumimoji="1" sz="1013" kern="1200">
          <a:solidFill>
            <a:schemeClr val="tx1"/>
          </a:solidFill>
          <a:latin typeface="Times New Roman" panose="02020603050405020304" pitchFamily="18" charset="0"/>
          <a:ea typeface="+mn-ea"/>
          <a:cs typeface="Times New Roman" panose="02020603050405020304" pitchFamily="18" charset="0"/>
        </a:defRPr>
      </a:lvl4pPr>
      <a:lvl5pPr marL="1157288" indent="-128588" algn="l" defTabSz="514350" rtl="0" eaLnBrk="1" latinLnBrk="0" hangingPunct="1">
        <a:lnSpc>
          <a:spcPct val="90000"/>
        </a:lnSpc>
        <a:spcBef>
          <a:spcPts val="281"/>
        </a:spcBef>
        <a:buFont typeface="Wingdings 2" pitchFamily="18" charset="2"/>
        <a:buChar char=""/>
        <a:defRPr kumimoji="1" sz="1013" kern="1200">
          <a:solidFill>
            <a:schemeClr val="tx1"/>
          </a:solidFill>
          <a:latin typeface="Times New Roman" panose="02020603050405020304" pitchFamily="18" charset="0"/>
          <a:ea typeface="+mn-ea"/>
          <a:cs typeface="Times New Roman" panose="02020603050405020304" pitchFamily="18" charset="0"/>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p:bodyStyle>
    <p:otherStyle>
      <a:defPPr>
        <a:defRPr lang="en-US"/>
      </a:defPPr>
      <a:lvl1pPr marL="0" algn="l" defTabSz="514350" rtl="0" eaLnBrk="1" latinLnBrk="0" hangingPunct="1">
        <a:defRPr kumimoji="1" sz="1013" kern="1200">
          <a:solidFill>
            <a:schemeClr val="tx1"/>
          </a:solidFill>
          <a:latin typeface="+mn-lt"/>
          <a:ea typeface="+mn-ea"/>
          <a:cs typeface="+mn-cs"/>
        </a:defRPr>
      </a:lvl1pPr>
      <a:lvl2pPr marL="257175" algn="l" defTabSz="514350" rtl="0" eaLnBrk="1" latinLnBrk="0" hangingPunct="1">
        <a:defRPr kumimoji="1" sz="1013" kern="1200">
          <a:solidFill>
            <a:schemeClr val="tx1"/>
          </a:solidFill>
          <a:latin typeface="+mn-lt"/>
          <a:ea typeface="+mn-ea"/>
          <a:cs typeface="+mn-cs"/>
        </a:defRPr>
      </a:lvl2pPr>
      <a:lvl3pPr marL="514350" algn="l" defTabSz="514350" rtl="0" eaLnBrk="1" latinLnBrk="0" hangingPunct="1">
        <a:defRPr kumimoji="1" sz="1013" kern="1200">
          <a:solidFill>
            <a:schemeClr val="tx1"/>
          </a:solidFill>
          <a:latin typeface="+mn-lt"/>
          <a:ea typeface="+mn-ea"/>
          <a:cs typeface="+mn-cs"/>
        </a:defRPr>
      </a:lvl3pPr>
      <a:lvl4pPr marL="771525" algn="l" defTabSz="514350" rtl="0" eaLnBrk="1" latinLnBrk="0" hangingPunct="1">
        <a:defRPr kumimoji="1" sz="1013" kern="1200">
          <a:solidFill>
            <a:schemeClr val="tx1"/>
          </a:solidFill>
          <a:latin typeface="+mn-lt"/>
          <a:ea typeface="+mn-ea"/>
          <a:cs typeface="+mn-cs"/>
        </a:defRPr>
      </a:lvl4pPr>
      <a:lvl5pPr marL="1028700" algn="l" defTabSz="514350" rtl="0" eaLnBrk="1" latinLnBrk="0" hangingPunct="1">
        <a:defRPr kumimoji="1" sz="1013" kern="1200">
          <a:solidFill>
            <a:schemeClr val="tx1"/>
          </a:solidFill>
          <a:latin typeface="+mn-lt"/>
          <a:ea typeface="+mn-ea"/>
          <a:cs typeface="+mn-cs"/>
        </a:defRPr>
      </a:lvl5pPr>
      <a:lvl6pPr marL="1285875" algn="l" defTabSz="514350" rtl="0" eaLnBrk="1" latinLnBrk="0" hangingPunct="1">
        <a:defRPr kumimoji="1" sz="1013" kern="1200">
          <a:solidFill>
            <a:schemeClr val="tx1"/>
          </a:solidFill>
          <a:latin typeface="+mn-lt"/>
          <a:ea typeface="+mn-ea"/>
          <a:cs typeface="+mn-cs"/>
        </a:defRPr>
      </a:lvl6pPr>
      <a:lvl7pPr marL="1543050" algn="l" defTabSz="514350" rtl="0" eaLnBrk="1" latinLnBrk="0" hangingPunct="1">
        <a:defRPr kumimoji="1" sz="1013" kern="1200">
          <a:solidFill>
            <a:schemeClr val="tx1"/>
          </a:solidFill>
          <a:latin typeface="+mn-lt"/>
          <a:ea typeface="+mn-ea"/>
          <a:cs typeface="+mn-cs"/>
        </a:defRPr>
      </a:lvl7pPr>
      <a:lvl8pPr marL="1800225" algn="l" defTabSz="514350" rtl="0" eaLnBrk="1" latinLnBrk="0" hangingPunct="1">
        <a:defRPr kumimoji="1" sz="1013" kern="1200">
          <a:solidFill>
            <a:schemeClr val="tx1"/>
          </a:solidFill>
          <a:latin typeface="+mn-lt"/>
          <a:ea typeface="+mn-ea"/>
          <a:cs typeface="+mn-cs"/>
        </a:defRPr>
      </a:lvl8pPr>
      <a:lvl9pPr marL="2057400" algn="l" defTabSz="514350" rtl="0" eaLnBrk="1" latinLnBrk="0" hangingPunct="1">
        <a:defRPr kumimoji="1"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tiff"/><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5.png"/><Relationship Id="rId5" Type="http://schemas.openxmlformats.org/officeDocument/2006/relationships/image" Target="../media/image4.tif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0864" y="1487910"/>
            <a:ext cx="9445727" cy="1790700"/>
          </a:xfrm>
        </p:spPr>
        <p:txBody>
          <a:bodyPr>
            <a:normAutofit fontScale="90000"/>
          </a:bodyPr>
          <a:lstStyle/>
          <a:p>
            <a:r>
              <a:rPr lang="en-US" altLang="ja-JP" sz="6600" dirty="0">
                <a:solidFill>
                  <a:schemeClr val="tx1"/>
                </a:solidFill>
              </a:rPr>
              <a:t>MD – B</a:t>
            </a:r>
            <a:r>
              <a:rPr lang="ja-JP" altLang="en-US" sz="6600" dirty="0">
                <a:solidFill>
                  <a:schemeClr val="tx1"/>
                </a:solidFill>
              </a:rPr>
              <a:t>班</a:t>
            </a:r>
            <a:br>
              <a:rPr lang="en-US" altLang="ja-JP" sz="6600" dirty="0">
                <a:solidFill>
                  <a:schemeClr val="tx1"/>
                </a:solidFill>
              </a:rPr>
            </a:br>
            <a:r>
              <a:rPr lang="ja-JP" altLang="en-US" sz="6600" dirty="0">
                <a:solidFill>
                  <a:schemeClr val="tx1"/>
                </a:solidFill>
              </a:rPr>
              <a:t>最終結果</a:t>
            </a:r>
            <a:endParaRPr lang="ja-JP" altLang="en-US" sz="7200" dirty="0"/>
          </a:p>
        </p:txBody>
      </p:sp>
      <p:sp>
        <p:nvSpPr>
          <p:cNvPr id="3" name="サブタイトル 2"/>
          <p:cNvSpPr>
            <a:spLocks noGrp="1"/>
          </p:cNvSpPr>
          <p:nvPr>
            <p:ph type="subTitle" idx="1"/>
          </p:nvPr>
        </p:nvSpPr>
        <p:spPr>
          <a:xfrm>
            <a:off x="3346081" y="3805484"/>
            <a:ext cx="5143500" cy="2490329"/>
          </a:xfrm>
        </p:spPr>
        <p:txBody>
          <a:bodyPr>
            <a:normAutofit/>
          </a:bodyPr>
          <a:lstStyle/>
          <a:p>
            <a:pPr algn="r"/>
            <a:r>
              <a:rPr lang="en-US" altLang="ja-JP" sz="1800" dirty="0"/>
              <a:t>2021/07/27</a:t>
            </a:r>
          </a:p>
          <a:p>
            <a:pPr algn="r"/>
            <a:r>
              <a:rPr lang="ja-JP" altLang="en-US" sz="1800" dirty="0"/>
              <a:t>機械工学専攻　修士</a:t>
            </a:r>
            <a:r>
              <a:rPr lang="en-US" altLang="ja-JP" sz="1800" dirty="0"/>
              <a:t>1</a:t>
            </a:r>
            <a:r>
              <a:rPr lang="ja-JP" altLang="en-US" sz="1800" dirty="0"/>
              <a:t>年　木村　響</a:t>
            </a:r>
            <a:endParaRPr lang="en-US" altLang="ja-JP" sz="1800" dirty="0"/>
          </a:p>
          <a:p>
            <a:pPr algn="r"/>
            <a:r>
              <a:rPr lang="ja-JP" altLang="en-US" sz="1800" dirty="0"/>
              <a:t>機械工学専攻　修士</a:t>
            </a:r>
            <a:r>
              <a:rPr lang="en-US" altLang="ja-JP" sz="1800" dirty="0"/>
              <a:t>1</a:t>
            </a:r>
            <a:r>
              <a:rPr lang="ja-JP" altLang="en-US" sz="1800" dirty="0"/>
              <a:t>年　江島　朋生</a:t>
            </a:r>
            <a:endParaRPr lang="en-US" altLang="ja-JP" sz="1800" dirty="0"/>
          </a:p>
        </p:txBody>
      </p:sp>
      <p:sp>
        <p:nvSpPr>
          <p:cNvPr id="4" name="テキスト ボックス 3">
            <a:extLst>
              <a:ext uri="{FF2B5EF4-FFF2-40B4-BE49-F238E27FC236}">
                <a16:creationId xmlns:a16="http://schemas.microsoft.com/office/drawing/2014/main" id="{4377CB21-DFE8-4DD6-9538-EFD0661FEE91}"/>
              </a:ext>
            </a:extLst>
          </p:cNvPr>
          <p:cNvSpPr txBox="1"/>
          <p:nvPr/>
        </p:nvSpPr>
        <p:spPr>
          <a:xfrm>
            <a:off x="8631671" y="6490714"/>
            <a:ext cx="663192" cy="367286"/>
          </a:xfrm>
          <a:prstGeom prst="rect">
            <a:avLst/>
          </a:prstGeom>
          <a:noFill/>
        </p:spPr>
        <p:txBody>
          <a:bodyPr wrap="square" rtlCol="0">
            <a:spAutoFit/>
          </a:bodyPr>
          <a:lstStyle/>
          <a:p>
            <a:r>
              <a:rPr kumimoji="1" lang="en-US" altLang="ja-JP" dirty="0">
                <a:solidFill>
                  <a:srgbClr val="FFFF00"/>
                </a:solidFill>
              </a:rPr>
              <a:t>1</a:t>
            </a:r>
            <a:endParaRPr kumimoji="1" lang="ja-JP" altLang="en-US" dirty="0">
              <a:solidFill>
                <a:srgbClr val="FFFF00"/>
              </a:solidFill>
            </a:endParaRPr>
          </a:p>
        </p:txBody>
      </p:sp>
    </p:spTree>
    <p:extLst>
      <p:ext uri="{BB962C8B-B14F-4D97-AF65-F5344CB8AC3E}">
        <p14:creationId xmlns:p14="http://schemas.microsoft.com/office/powerpoint/2010/main" val="4043934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B1FE06D7-8712-4A34-8EF3-E9C429B78F0C}"/>
              </a:ext>
            </a:extLst>
          </p:cNvPr>
          <p:cNvSpPr txBox="1"/>
          <p:nvPr/>
        </p:nvSpPr>
        <p:spPr>
          <a:xfrm>
            <a:off x="2599990" y="6584156"/>
            <a:ext cx="6178019" cy="196208"/>
          </a:xfrm>
          <a:prstGeom prst="rect">
            <a:avLst/>
          </a:prstGeom>
          <a:noFill/>
        </p:spPr>
        <p:txBody>
          <a:bodyPr wrap="square" rtlCol="0">
            <a:spAutoFit/>
          </a:bodyPr>
          <a:lstStyle/>
          <a:p>
            <a:r>
              <a:rPr lang="en-US" altLang="ja-JP" sz="675" dirty="0">
                <a:solidFill>
                  <a:schemeClr val="bg1"/>
                </a:solidFill>
              </a:rPr>
              <a:t>.</a:t>
            </a:r>
            <a:endParaRPr lang="en-US" altLang="ja-JP" sz="675" dirty="0">
              <a:solidFill>
                <a:schemeClr val="bg1"/>
              </a:solidFill>
              <a:latin typeface="Times New Roman" panose="02020603050405020304" pitchFamily="18" charset="0"/>
              <a:cs typeface="Times New Roman" panose="02020603050405020304" pitchFamily="18" charset="0"/>
            </a:endParaRPr>
          </a:p>
        </p:txBody>
      </p:sp>
      <p:sp>
        <p:nvSpPr>
          <p:cNvPr id="22" name="テキスト ボックス 21">
            <a:extLst>
              <a:ext uri="{FF2B5EF4-FFF2-40B4-BE49-F238E27FC236}">
                <a16:creationId xmlns:a16="http://schemas.microsoft.com/office/drawing/2014/main" id="{8F6F2541-A3EA-4986-AB04-0A80A1A65CF7}"/>
              </a:ext>
            </a:extLst>
          </p:cNvPr>
          <p:cNvSpPr txBox="1"/>
          <p:nvPr/>
        </p:nvSpPr>
        <p:spPr>
          <a:xfrm>
            <a:off x="211570" y="0"/>
            <a:ext cx="7160779" cy="461665"/>
          </a:xfrm>
          <a:prstGeom prst="rect">
            <a:avLst/>
          </a:prstGeom>
          <a:noFill/>
        </p:spPr>
        <p:txBody>
          <a:bodyPr wrap="square" rtlCol="0">
            <a:spAutoFit/>
          </a:bodyPr>
          <a:lstStyle/>
          <a:p>
            <a:r>
              <a:rPr lang="ja-JP" altLang="en-US" sz="2400" dirty="0">
                <a:solidFill>
                  <a:schemeClr val="bg1"/>
                </a:solidFill>
              </a:rPr>
              <a:t>作業分担</a:t>
            </a:r>
            <a:endParaRPr kumimoji="1" lang="ja-JP" altLang="en-US" sz="2400" dirty="0">
              <a:solidFill>
                <a:schemeClr val="bg1"/>
              </a:solidFill>
            </a:endParaRPr>
          </a:p>
        </p:txBody>
      </p:sp>
      <p:sp>
        <p:nvSpPr>
          <p:cNvPr id="2" name="テキスト ボックス 1">
            <a:extLst>
              <a:ext uri="{FF2B5EF4-FFF2-40B4-BE49-F238E27FC236}">
                <a16:creationId xmlns:a16="http://schemas.microsoft.com/office/drawing/2014/main" id="{D9FC1B04-A878-4C55-93BC-08CA3A825640}"/>
              </a:ext>
            </a:extLst>
          </p:cNvPr>
          <p:cNvSpPr txBox="1"/>
          <p:nvPr/>
        </p:nvSpPr>
        <p:spPr>
          <a:xfrm>
            <a:off x="571500" y="1236518"/>
            <a:ext cx="7606145" cy="3970318"/>
          </a:xfrm>
          <a:prstGeom prst="rect">
            <a:avLst/>
          </a:prstGeom>
          <a:noFill/>
        </p:spPr>
        <p:txBody>
          <a:bodyPr wrap="square" rtlCol="0">
            <a:spAutoFit/>
          </a:bodyPr>
          <a:lstStyle/>
          <a:p>
            <a:r>
              <a:rPr kumimoji="1" lang="ja-JP" altLang="en-US" sz="2800" dirty="0"/>
              <a:t>木村</a:t>
            </a:r>
            <a:endParaRPr kumimoji="1" lang="en-US" altLang="ja-JP" sz="2800" dirty="0"/>
          </a:p>
          <a:p>
            <a:r>
              <a:rPr kumimoji="1" lang="ja-JP" altLang="en-US" sz="2800" dirty="0"/>
              <a:t>　力計算、速度計算、</a:t>
            </a:r>
            <a:endParaRPr kumimoji="1" lang="en-US" altLang="ja-JP" sz="2800" dirty="0"/>
          </a:p>
          <a:p>
            <a:r>
              <a:rPr lang="ja-JP" altLang="en-US" sz="2800" dirty="0"/>
              <a:t>　</a:t>
            </a:r>
            <a:r>
              <a:rPr kumimoji="1" lang="en-US" altLang="ja-JP" sz="2800" dirty="0" err="1"/>
              <a:t>dostep</a:t>
            </a:r>
            <a:r>
              <a:rPr kumimoji="1" lang="ja-JP" altLang="en-US" sz="2800" dirty="0"/>
              <a:t>などのフレームワーク</a:t>
            </a:r>
            <a:endParaRPr kumimoji="1" lang="en-US" altLang="ja-JP" sz="2800" dirty="0"/>
          </a:p>
          <a:p>
            <a:r>
              <a:rPr lang="ja-JP" altLang="en-US" sz="2800" dirty="0"/>
              <a:t>　</a:t>
            </a:r>
            <a:r>
              <a:rPr lang="en-US" altLang="ja-JP" sz="2800" dirty="0"/>
              <a:t>MPI</a:t>
            </a:r>
            <a:r>
              <a:rPr lang="ja-JP" altLang="en-US" sz="2800" dirty="0"/>
              <a:t>のデバック</a:t>
            </a:r>
            <a:endParaRPr lang="en-US" altLang="ja-JP" sz="2800" dirty="0"/>
          </a:p>
          <a:p>
            <a:endParaRPr kumimoji="1" lang="en-US" altLang="ja-JP" sz="2800" dirty="0"/>
          </a:p>
          <a:p>
            <a:endParaRPr kumimoji="1" lang="en-US" altLang="ja-JP" sz="2800" dirty="0"/>
          </a:p>
          <a:p>
            <a:r>
              <a:rPr lang="ja-JP" altLang="en-US" sz="2800" dirty="0"/>
              <a:t>江島</a:t>
            </a:r>
            <a:endParaRPr lang="en-US" altLang="ja-JP" sz="2800" dirty="0"/>
          </a:p>
          <a:p>
            <a:r>
              <a:rPr kumimoji="1" lang="ja-JP" altLang="en-US" sz="2800" dirty="0"/>
              <a:t>　</a:t>
            </a:r>
            <a:r>
              <a:rPr kumimoji="1" lang="en-US" altLang="ja-JP" sz="2800" dirty="0"/>
              <a:t>MPI</a:t>
            </a:r>
            <a:r>
              <a:rPr kumimoji="1" lang="ja-JP" altLang="en-US" sz="2800" dirty="0"/>
              <a:t>の</a:t>
            </a:r>
            <a:r>
              <a:rPr kumimoji="1" lang="en-US" altLang="ja-JP" sz="2800" dirty="0"/>
              <a:t>Init</a:t>
            </a:r>
            <a:r>
              <a:rPr kumimoji="1" lang="ja-JP" altLang="en-US" sz="2800" dirty="0"/>
              <a:t>関数、</a:t>
            </a:r>
            <a:r>
              <a:rPr kumimoji="1" lang="en-US" altLang="ja-JP" sz="2800" dirty="0"/>
              <a:t>A~C</a:t>
            </a:r>
            <a:r>
              <a:rPr kumimoji="1" lang="ja-JP" altLang="en-US" sz="2800" dirty="0"/>
              <a:t>通信</a:t>
            </a:r>
            <a:endParaRPr kumimoji="1" lang="en-US" altLang="ja-JP" sz="2800" dirty="0"/>
          </a:p>
          <a:p>
            <a:r>
              <a:rPr lang="ja-JP" altLang="en-US" sz="2800" dirty="0"/>
              <a:t>　</a:t>
            </a:r>
            <a:r>
              <a:rPr kumimoji="1" lang="ja-JP" altLang="en-US" sz="2800" dirty="0"/>
              <a:t>力計算の確認、デバック</a:t>
            </a:r>
          </a:p>
        </p:txBody>
      </p:sp>
    </p:spTree>
    <p:extLst>
      <p:ext uri="{BB962C8B-B14F-4D97-AF65-F5344CB8AC3E}">
        <p14:creationId xmlns:p14="http://schemas.microsoft.com/office/powerpoint/2010/main" val="1574284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B1FE06D7-8712-4A34-8EF3-E9C429B78F0C}"/>
              </a:ext>
            </a:extLst>
          </p:cNvPr>
          <p:cNvSpPr txBox="1"/>
          <p:nvPr/>
        </p:nvSpPr>
        <p:spPr>
          <a:xfrm>
            <a:off x="2599990" y="6584156"/>
            <a:ext cx="6178019" cy="196208"/>
          </a:xfrm>
          <a:prstGeom prst="rect">
            <a:avLst/>
          </a:prstGeom>
          <a:noFill/>
        </p:spPr>
        <p:txBody>
          <a:bodyPr wrap="square" rtlCol="0">
            <a:spAutoFit/>
          </a:bodyPr>
          <a:lstStyle/>
          <a:p>
            <a:r>
              <a:rPr lang="en-US" altLang="ja-JP" sz="675" dirty="0">
                <a:solidFill>
                  <a:schemeClr val="bg1"/>
                </a:solidFill>
              </a:rPr>
              <a:t>.</a:t>
            </a:r>
            <a:endParaRPr lang="en-US" altLang="ja-JP" sz="675" dirty="0">
              <a:solidFill>
                <a:schemeClr val="bg1"/>
              </a:solidFill>
              <a:latin typeface="Times New Roman" panose="02020603050405020304" pitchFamily="18" charset="0"/>
              <a:cs typeface="Times New Roman" panose="02020603050405020304" pitchFamily="18" charset="0"/>
            </a:endParaRPr>
          </a:p>
        </p:txBody>
      </p:sp>
      <p:sp>
        <p:nvSpPr>
          <p:cNvPr id="22" name="テキスト ボックス 21">
            <a:extLst>
              <a:ext uri="{FF2B5EF4-FFF2-40B4-BE49-F238E27FC236}">
                <a16:creationId xmlns:a16="http://schemas.microsoft.com/office/drawing/2014/main" id="{8F6F2541-A3EA-4986-AB04-0A80A1A65CF7}"/>
              </a:ext>
            </a:extLst>
          </p:cNvPr>
          <p:cNvSpPr txBox="1"/>
          <p:nvPr/>
        </p:nvSpPr>
        <p:spPr>
          <a:xfrm>
            <a:off x="211570" y="0"/>
            <a:ext cx="7160779" cy="461665"/>
          </a:xfrm>
          <a:prstGeom prst="rect">
            <a:avLst/>
          </a:prstGeom>
          <a:noFill/>
        </p:spPr>
        <p:txBody>
          <a:bodyPr wrap="square" rtlCol="0">
            <a:spAutoFit/>
          </a:bodyPr>
          <a:lstStyle/>
          <a:p>
            <a:r>
              <a:rPr kumimoji="1" lang="ja-JP" altLang="en-US" sz="2400" dirty="0">
                <a:solidFill>
                  <a:schemeClr val="bg1"/>
                </a:solidFill>
              </a:rPr>
              <a:t>分子シミュレーションの結果</a:t>
            </a:r>
          </a:p>
        </p:txBody>
      </p:sp>
      <p:sp>
        <p:nvSpPr>
          <p:cNvPr id="3" name="テキスト ボックス 2">
            <a:extLst>
              <a:ext uri="{FF2B5EF4-FFF2-40B4-BE49-F238E27FC236}">
                <a16:creationId xmlns:a16="http://schemas.microsoft.com/office/drawing/2014/main" id="{7F0E7B3A-384B-488C-846C-2036979D92AC}"/>
              </a:ext>
            </a:extLst>
          </p:cNvPr>
          <p:cNvSpPr txBox="1"/>
          <p:nvPr/>
        </p:nvSpPr>
        <p:spPr>
          <a:xfrm>
            <a:off x="211570" y="634484"/>
            <a:ext cx="3448050" cy="369332"/>
          </a:xfrm>
          <a:prstGeom prst="rect">
            <a:avLst/>
          </a:prstGeom>
          <a:noFill/>
        </p:spPr>
        <p:txBody>
          <a:bodyPr wrap="square" rtlCol="0">
            <a:spAutoFit/>
          </a:bodyPr>
          <a:lstStyle/>
          <a:p>
            <a:r>
              <a:rPr kumimoji="1" lang="ja-JP" altLang="en-US" dirty="0"/>
              <a:t>（</a:t>
            </a:r>
            <a:r>
              <a:rPr kumimoji="1" lang="en-US" altLang="ja-JP" dirty="0"/>
              <a:t>1</a:t>
            </a:r>
            <a:r>
              <a:rPr kumimoji="1" lang="ja-JP" altLang="en-US" dirty="0"/>
              <a:t>）　</a:t>
            </a:r>
            <a:r>
              <a:rPr kumimoji="1" lang="en-US" altLang="ja-JP" dirty="0"/>
              <a:t>1000 </a:t>
            </a:r>
            <a:r>
              <a:rPr kumimoji="1" lang="ja-JP" altLang="en-US" dirty="0"/>
              <a:t>原子</a:t>
            </a:r>
            <a:r>
              <a:rPr lang="ja-JP" altLang="en-US" dirty="0"/>
              <a:t>のシミュレーション</a:t>
            </a:r>
            <a:endParaRPr kumimoji="1" lang="ja-JP" altLang="en-US" dirty="0"/>
          </a:p>
        </p:txBody>
      </p:sp>
      <p:pic>
        <p:nvPicPr>
          <p:cNvPr id="4" name="VMD 1.9.4a48 OpenGL Display 2021-07-27 16-44-26_Trim">
            <a:hlinkClick r:id="" action="ppaction://media"/>
            <a:extLst>
              <a:ext uri="{FF2B5EF4-FFF2-40B4-BE49-F238E27FC236}">
                <a16:creationId xmlns:a16="http://schemas.microsoft.com/office/drawing/2014/main" id="{22908D00-6117-446B-920F-4F48595E12D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1621" t="31194" r="32056" b="27181"/>
          <a:stretch/>
        </p:blipFill>
        <p:spPr>
          <a:xfrm>
            <a:off x="211570" y="2460346"/>
            <a:ext cx="2867695" cy="2701453"/>
          </a:xfrm>
          <a:prstGeom prst="rect">
            <a:avLst/>
          </a:prstGeom>
        </p:spPr>
      </p:pic>
      <p:pic>
        <p:nvPicPr>
          <p:cNvPr id="6" name="図 5" descr="グラフィカル ユーザー インターフェイス, テキスト, アプリケーション&#10;&#10;自動的に生成された説明">
            <a:extLst>
              <a:ext uri="{FF2B5EF4-FFF2-40B4-BE49-F238E27FC236}">
                <a16:creationId xmlns:a16="http://schemas.microsoft.com/office/drawing/2014/main" id="{EEF692F6-991E-428C-A531-90F2812CBF7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976396" y="2460346"/>
            <a:ext cx="4801613" cy="2785546"/>
          </a:xfrm>
          <a:prstGeom prst="rect">
            <a:avLst/>
          </a:prstGeom>
        </p:spPr>
      </p:pic>
      <p:sp>
        <p:nvSpPr>
          <p:cNvPr id="7" name="テキスト ボックス 6">
            <a:extLst>
              <a:ext uri="{FF2B5EF4-FFF2-40B4-BE49-F238E27FC236}">
                <a16:creationId xmlns:a16="http://schemas.microsoft.com/office/drawing/2014/main" id="{13B21F78-8259-4392-A4DA-08733B768F20}"/>
              </a:ext>
            </a:extLst>
          </p:cNvPr>
          <p:cNvSpPr txBox="1"/>
          <p:nvPr/>
        </p:nvSpPr>
        <p:spPr>
          <a:xfrm>
            <a:off x="643664" y="5259438"/>
            <a:ext cx="1902425" cy="338554"/>
          </a:xfrm>
          <a:prstGeom prst="rect">
            <a:avLst/>
          </a:prstGeom>
          <a:noFill/>
        </p:spPr>
        <p:txBody>
          <a:bodyPr wrap="square" rtlCol="0">
            <a:spAutoFit/>
          </a:bodyPr>
          <a:lstStyle/>
          <a:p>
            <a:r>
              <a:rPr kumimoji="1" lang="en-US" altLang="ja-JP" sz="1600" dirty="0"/>
              <a:t>VMD</a:t>
            </a:r>
            <a:r>
              <a:rPr lang="ja-JP" altLang="en-US" sz="1600" dirty="0"/>
              <a:t>で</a:t>
            </a:r>
            <a:r>
              <a:rPr kumimoji="1" lang="ja-JP" altLang="en-US" sz="1600" dirty="0"/>
              <a:t>の可視化図</a:t>
            </a:r>
          </a:p>
        </p:txBody>
      </p:sp>
      <p:graphicFrame>
        <p:nvGraphicFramePr>
          <p:cNvPr id="8" name="表 8">
            <a:extLst>
              <a:ext uri="{FF2B5EF4-FFF2-40B4-BE49-F238E27FC236}">
                <a16:creationId xmlns:a16="http://schemas.microsoft.com/office/drawing/2014/main" id="{61B485AC-E6C2-41F6-B915-6F2DF5E2C5D4}"/>
              </a:ext>
            </a:extLst>
          </p:cNvPr>
          <p:cNvGraphicFramePr>
            <a:graphicFrameLocks noGrp="1"/>
          </p:cNvGraphicFramePr>
          <p:nvPr>
            <p:extLst>
              <p:ext uri="{D42A27DB-BD31-4B8C-83A1-F6EECF244321}">
                <p14:modId xmlns:p14="http://schemas.microsoft.com/office/powerpoint/2010/main" val="3852683907"/>
              </p:ext>
            </p:extLst>
          </p:nvPr>
        </p:nvGraphicFramePr>
        <p:xfrm>
          <a:off x="211570" y="1330441"/>
          <a:ext cx="6551178" cy="731520"/>
        </p:xfrm>
        <a:graphic>
          <a:graphicData uri="http://schemas.openxmlformats.org/drawingml/2006/table">
            <a:tbl>
              <a:tblPr firstRow="1" bandRow="1">
                <a:tableStyleId>{5C22544A-7EE6-4342-B048-85BDC9FD1C3A}</a:tableStyleId>
              </a:tblPr>
              <a:tblGrid>
                <a:gridCol w="1091863">
                  <a:extLst>
                    <a:ext uri="{9D8B030D-6E8A-4147-A177-3AD203B41FA5}">
                      <a16:colId xmlns:a16="http://schemas.microsoft.com/office/drawing/2014/main" val="3711188454"/>
                    </a:ext>
                  </a:extLst>
                </a:gridCol>
                <a:gridCol w="1091863">
                  <a:extLst>
                    <a:ext uri="{9D8B030D-6E8A-4147-A177-3AD203B41FA5}">
                      <a16:colId xmlns:a16="http://schemas.microsoft.com/office/drawing/2014/main" val="4013309280"/>
                    </a:ext>
                  </a:extLst>
                </a:gridCol>
                <a:gridCol w="1091863">
                  <a:extLst>
                    <a:ext uri="{9D8B030D-6E8A-4147-A177-3AD203B41FA5}">
                      <a16:colId xmlns:a16="http://schemas.microsoft.com/office/drawing/2014/main" val="2570621702"/>
                    </a:ext>
                  </a:extLst>
                </a:gridCol>
                <a:gridCol w="1091863">
                  <a:extLst>
                    <a:ext uri="{9D8B030D-6E8A-4147-A177-3AD203B41FA5}">
                      <a16:colId xmlns:a16="http://schemas.microsoft.com/office/drawing/2014/main" val="3192572268"/>
                    </a:ext>
                  </a:extLst>
                </a:gridCol>
                <a:gridCol w="1091863">
                  <a:extLst>
                    <a:ext uri="{9D8B030D-6E8A-4147-A177-3AD203B41FA5}">
                      <a16:colId xmlns:a16="http://schemas.microsoft.com/office/drawing/2014/main" val="1554171327"/>
                    </a:ext>
                  </a:extLst>
                </a:gridCol>
                <a:gridCol w="1091863">
                  <a:extLst>
                    <a:ext uri="{9D8B030D-6E8A-4147-A177-3AD203B41FA5}">
                      <a16:colId xmlns:a16="http://schemas.microsoft.com/office/drawing/2014/main" val="3571205813"/>
                    </a:ext>
                  </a:extLst>
                </a:gridCol>
              </a:tblGrid>
              <a:tr h="412573">
                <a:tc>
                  <a:txBody>
                    <a:bodyPr/>
                    <a:lstStyle/>
                    <a:p>
                      <a:pPr algn="ctr"/>
                      <a:r>
                        <a:rPr kumimoji="1" lang="ja-JP" altLang="en-US" sz="1200" dirty="0"/>
                        <a:t>原子数</a:t>
                      </a:r>
                    </a:p>
                  </a:txBody>
                  <a:tcPr/>
                </a:tc>
                <a:tc>
                  <a:txBody>
                    <a:bodyPr/>
                    <a:lstStyle/>
                    <a:p>
                      <a:pPr algn="ctr"/>
                      <a:r>
                        <a:rPr kumimoji="1" lang="ja-JP" altLang="en-US" sz="1200" dirty="0"/>
                        <a:t>セル長</a:t>
                      </a:r>
                    </a:p>
                  </a:txBody>
                  <a:tcPr/>
                </a:tc>
                <a:tc>
                  <a:txBody>
                    <a:bodyPr/>
                    <a:lstStyle/>
                    <a:p>
                      <a:pPr algn="ctr"/>
                      <a:r>
                        <a:rPr kumimoji="1" lang="ja-JP" altLang="en-US" sz="1200" dirty="0"/>
                        <a:t>原子初速度</a:t>
                      </a:r>
                    </a:p>
                  </a:txBody>
                  <a:tcPr/>
                </a:tc>
                <a:tc>
                  <a:txBody>
                    <a:bodyPr/>
                    <a:lstStyle/>
                    <a:p>
                      <a:pPr algn="ctr"/>
                      <a:r>
                        <a:rPr kumimoji="1" lang="ja-JP" altLang="en-US" sz="1200" dirty="0"/>
                        <a:t>プロセス数</a:t>
                      </a:r>
                    </a:p>
                  </a:txBody>
                  <a:tcPr/>
                </a:tc>
                <a:tc>
                  <a:txBody>
                    <a:bodyPr/>
                    <a:lstStyle/>
                    <a:p>
                      <a:pPr algn="ctr"/>
                      <a:r>
                        <a:rPr kumimoji="1" lang="en-US" altLang="ja-JP" sz="1200" dirty="0"/>
                        <a:t>dt</a:t>
                      </a:r>
                      <a:endParaRPr kumimoji="1" lang="ja-JP" altLang="en-US" sz="1200" dirty="0"/>
                    </a:p>
                  </a:txBody>
                  <a:tcPr/>
                </a:tc>
                <a:tc>
                  <a:txBody>
                    <a:bodyPr/>
                    <a:lstStyle/>
                    <a:p>
                      <a:pPr algn="ctr"/>
                      <a:r>
                        <a:rPr kumimoji="1" lang="en-US" altLang="ja-JP" sz="1200" dirty="0"/>
                        <a:t>Trajectory</a:t>
                      </a:r>
                    </a:p>
                    <a:p>
                      <a:pPr algn="ctr"/>
                      <a:r>
                        <a:rPr kumimoji="1" lang="ja-JP" altLang="en-US" sz="1200" dirty="0"/>
                        <a:t>書き出し</a:t>
                      </a:r>
                    </a:p>
                  </a:txBody>
                  <a:tcPr/>
                </a:tc>
                <a:extLst>
                  <a:ext uri="{0D108BD9-81ED-4DB2-BD59-A6C34878D82A}">
                    <a16:rowId xmlns:a16="http://schemas.microsoft.com/office/drawing/2014/main" val="2469537250"/>
                  </a:ext>
                </a:extLst>
              </a:tr>
              <a:tr h="247544">
                <a:tc>
                  <a:txBody>
                    <a:bodyPr/>
                    <a:lstStyle/>
                    <a:p>
                      <a:pPr algn="ctr"/>
                      <a:r>
                        <a:rPr kumimoji="1" lang="en-US" altLang="ja-JP" sz="1200" dirty="0"/>
                        <a:t>1000</a:t>
                      </a:r>
                      <a:endParaRPr kumimoji="1" lang="ja-JP" altLang="en-US" sz="1200" dirty="0"/>
                    </a:p>
                  </a:txBody>
                  <a:tcPr/>
                </a:tc>
                <a:tc>
                  <a:txBody>
                    <a:bodyPr/>
                    <a:lstStyle/>
                    <a:p>
                      <a:pPr algn="ctr"/>
                      <a:r>
                        <a:rPr kumimoji="1" lang="en-US" altLang="ja-JP" sz="1200" dirty="0"/>
                        <a:t>30 Å</a:t>
                      </a:r>
                      <a:endParaRPr kumimoji="1" lang="ja-JP" altLang="en-US" sz="1200" dirty="0"/>
                    </a:p>
                  </a:txBody>
                  <a:tcPr/>
                </a:tc>
                <a:tc>
                  <a:txBody>
                    <a:bodyPr/>
                    <a:lstStyle/>
                    <a:p>
                      <a:pPr algn="ctr"/>
                      <a:r>
                        <a:rPr kumimoji="1" lang="en-US" altLang="ja-JP" sz="1200" dirty="0"/>
                        <a:t>0</a:t>
                      </a:r>
                      <a:endParaRPr kumimoji="1" lang="ja-JP" altLang="en-US" sz="1200" dirty="0"/>
                    </a:p>
                  </a:txBody>
                  <a:tcPr/>
                </a:tc>
                <a:tc>
                  <a:txBody>
                    <a:bodyPr/>
                    <a:lstStyle/>
                    <a:p>
                      <a:pPr algn="ctr"/>
                      <a:r>
                        <a:rPr kumimoji="1" lang="en-US" altLang="ja-JP" sz="1200" dirty="0"/>
                        <a:t>27</a:t>
                      </a:r>
                      <a:endParaRPr kumimoji="1" lang="ja-JP" altLang="en-US" sz="1200" dirty="0"/>
                    </a:p>
                  </a:txBody>
                  <a:tcPr/>
                </a:tc>
                <a:tc>
                  <a:txBody>
                    <a:bodyPr/>
                    <a:lstStyle/>
                    <a:p>
                      <a:pPr algn="ctr"/>
                      <a:r>
                        <a:rPr kumimoji="1" lang="en-US" altLang="ja-JP" sz="1200" dirty="0"/>
                        <a:t>1 fs</a:t>
                      </a:r>
                      <a:endParaRPr kumimoji="1" lang="ja-JP" altLang="en-US" sz="1200" dirty="0"/>
                    </a:p>
                  </a:txBody>
                  <a:tcPr/>
                </a:tc>
                <a:tc>
                  <a:txBody>
                    <a:bodyPr/>
                    <a:lstStyle/>
                    <a:p>
                      <a:pPr algn="ctr"/>
                      <a:r>
                        <a:rPr kumimoji="1" lang="en-US" altLang="ja-JP" sz="1200" dirty="0"/>
                        <a:t>1 / 1000 </a:t>
                      </a:r>
                      <a:r>
                        <a:rPr kumimoji="1" lang="ja-JP" altLang="en-US" sz="1200" dirty="0"/>
                        <a:t>回</a:t>
                      </a:r>
                    </a:p>
                  </a:txBody>
                  <a:tcPr/>
                </a:tc>
                <a:extLst>
                  <a:ext uri="{0D108BD9-81ED-4DB2-BD59-A6C34878D82A}">
                    <a16:rowId xmlns:a16="http://schemas.microsoft.com/office/drawing/2014/main" val="2349187542"/>
                  </a:ext>
                </a:extLst>
              </a:tr>
            </a:tbl>
          </a:graphicData>
        </a:graphic>
      </p:graphicFrame>
      <p:sp>
        <p:nvSpPr>
          <p:cNvPr id="32" name="テキスト ボックス 31">
            <a:extLst>
              <a:ext uri="{FF2B5EF4-FFF2-40B4-BE49-F238E27FC236}">
                <a16:creationId xmlns:a16="http://schemas.microsoft.com/office/drawing/2014/main" id="{D363619B-AA40-46C6-878B-174086F988B7}"/>
              </a:ext>
            </a:extLst>
          </p:cNvPr>
          <p:cNvSpPr txBox="1"/>
          <p:nvPr/>
        </p:nvSpPr>
        <p:spPr>
          <a:xfrm>
            <a:off x="130440" y="1078470"/>
            <a:ext cx="2143460" cy="338554"/>
          </a:xfrm>
          <a:prstGeom prst="rect">
            <a:avLst/>
          </a:prstGeom>
          <a:noFill/>
        </p:spPr>
        <p:txBody>
          <a:bodyPr wrap="square" rtlCol="0">
            <a:spAutoFit/>
          </a:bodyPr>
          <a:lstStyle/>
          <a:p>
            <a:r>
              <a:rPr lang="ja-JP" altLang="en-US" sz="1600" dirty="0"/>
              <a:t>シミュレーション条件</a:t>
            </a:r>
            <a:endParaRPr kumimoji="1" lang="ja-JP" altLang="en-US" sz="1600" dirty="0"/>
          </a:p>
        </p:txBody>
      </p:sp>
      <p:sp>
        <p:nvSpPr>
          <p:cNvPr id="9" name="テキスト ボックス 8">
            <a:extLst>
              <a:ext uri="{FF2B5EF4-FFF2-40B4-BE49-F238E27FC236}">
                <a16:creationId xmlns:a16="http://schemas.microsoft.com/office/drawing/2014/main" id="{5711ABA7-849D-4EDF-81E7-D7A06D131A50}"/>
              </a:ext>
            </a:extLst>
          </p:cNvPr>
          <p:cNvSpPr txBox="1"/>
          <p:nvPr/>
        </p:nvSpPr>
        <p:spPr>
          <a:xfrm>
            <a:off x="409575" y="5756453"/>
            <a:ext cx="8534400" cy="584775"/>
          </a:xfrm>
          <a:prstGeom prst="rect">
            <a:avLst/>
          </a:prstGeom>
          <a:solidFill>
            <a:schemeClr val="accent6">
              <a:lumMod val="40000"/>
              <a:lumOff val="60000"/>
            </a:schemeClr>
          </a:solidFill>
          <a:ln w="28575">
            <a:noFill/>
          </a:ln>
        </p:spPr>
        <p:txBody>
          <a:bodyPr wrap="square" rtlCol="0">
            <a:spAutoFit/>
          </a:bodyPr>
          <a:lstStyle/>
          <a:p>
            <a:r>
              <a:rPr kumimoji="1" lang="ja-JP" altLang="en-US" sz="1600" dirty="0"/>
              <a:t>格子状に配列した原子が徐々に振動をはじめ、温度が上昇し平衡状態に達することが確認できた。</a:t>
            </a:r>
            <a:endParaRPr kumimoji="1" lang="en-US" altLang="ja-JP" sz="1600" dirty="0"/>
          </a:p>
          <a:p>
            <a:r>
              <a:rPr lang="ja-JP" altLang="en-US" sz="1600" dirty="0"/>
              <a:t>プロセス間の原子の移動、エネルギーの保存に関して問題はなかった。</a:t>
            </a:r>
            <a:endParaRPr kumimoji="1" lang="ja-JP" altLang="en-US" sz="1600" dirty="0"/>
          </a:p>
        </p:txBody>
      </p:sp>
    </p:spTree>
    <p:extLst>
      <p:ext uri="{BB962C8B-B14F-4D97-AF65-F5344CB8AC3E}">
        <p14:creationId xmlns:p14="http://schemas.microsoft.com/office/powerpoint/2010/main" val="1738290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B1FE06D7-8712-4A34-8EF3-E9C429B78F0C}"/>
              </a:ext>
            </a:extLst>
          </p:cNvPr>
          <p:cNvSpPr txBox="1"/>
          <p:nvPr/>
        </p:nvSpPr>
        <p:spPr>
          <a:xfrm>
            <a:off x="2599990" y="6584156"/>
            <a:ext cx="6178019" cy="196208"/>
          </a:xfrm>
          <a:prstGeom prst="rect">
            <a:avLst/>
          </a:prstGeom>
          <a:noFill/>
        </p:spPr>
        <p:txBody>
          <a:bodyPr wrap="square" rtlCol="0">
            <a:spAutoFit/>
          </a:bodyPr>
          <a:lstStyle/>
          <a:p>
            <a:r>
              <a:rPr lang="en-US" altLang="ja-JP" sz="675" dirty="0">
                <a:solidFill>
                  <a:schemeClr val="bg1"/>
                </a:solidFill>
              </a:rPr>
              <a:t>.</a:t>
            </a:r>
            <a:endParaRPr lang="en-US" altLang="ja-JP" sz="675" dirty="0">
              <a:solidFill>
                <a:schemeClr val="bg1"/>
              </a:solidFill>
              <a:latin typeface="Times New Roman" panose="02020603050405020304" pitchFamily="18" charset="0"/>
              <a:cs typeface="Times New Roman" panose="02020603050405020304" pitchFamily="18" charset="0"/>
            </a:endParaRPr>
          </a:p>
        </p:txBody>
      </p:sp>
      <p:sp>
        <p:nvSpPr>
          <p:cNvPr id="22" name="テキスト ボックス 21">
            <a:extLst>
              <a:ext uri="{FF2B5EF4-FFF2-40B4-BE49-F238E27FC236}">
                <a16:creationId xmlns:a16="http://schemas.microsoft.com/office/drawing/2014/main" id="{8F6F2541-A3EA-4986-AB04-0A80A1A65CF7}"/>
              </a:ext>
            </a:extLst>
          </p:cNvPr>
          <p:cNvSpPr txBox="1"/>
          <p:nvPr/>
        </p:nvSpPr>
        <p:spPr>
          <a:xfrm>
            <a:off x="211570" y="0"/>
            <a:ext cx="7160779" cy="461665"/>
          </a:xfrm>
          <a:prstGeom prst="rect">
            <a:avLst/>
          </a:prstGeom>
          <a:noFill/>
        </p:spPr>
        <p:txBody>
          <a:bodyPr wrap="square" rtlCol="0">
            <a:spAutoFit/>
          </a:bodyPr>
          <a:lstStyle/>
          <a:p>
            <a:r>
              <a:rPr kumimoji="1" lang="ja-JP" altLang="en-US" sz="2400" dirty="0">
                <a:solidFill>
                  <a:schemeClr val="bg1"/>
                </a:solidFill>
              </a:rPr>
              <a:t>分子シミュレーションの結果</a:t>
            </a:r>
          </a:p>
        </p:txBody>
      </p:sp>
      <p:sp>
        <p:nvSpPr>
          <p:cNvPr id="3" name="テキスト ボックス 2">
            <a:extLst>
              <a:ext uri="{FF2B5EF4-FFF2-40B4-BE49-F238E27FC236}">
                <a16:creationId xmlns:a16="http://schemas.microsoft.com/office/drawing/2014/main" id="{7F0E7B3A-384B-488C-846C-2036979D92AC}"/>
              </a:ext>
            </a:extLst>
          </p:cNvPr>
          <p:cNvSpPr txBox="1"/>
          <p:nvPr/>
        </p:nvSpPr>
        <p:spPr>
          <a:xfrm>
            <a:off x="211570" y="634484"/>
            <a:ext cx="3922280" cy="369332"/>
          </a:xfrm>
          <a:prstGeom prst="rect">
            <a:avLst/>
          </a:prstGeom>
          <a:noFill/>
        </p:spPr>
        <p:txBody>
          <a:bodyPr wrap="square" rtlCol="0">
            <a:spAutoFit/>
          </a:bodyPr>
          <a:lstStyle/>
          <a:p>
            <a:r>
              <a:rPr kumimoji="1" lang="ja-JP" altLang="en-US" dirty="0"/>
              <a:t>（</a:t>
            </a:r>
            <a:r>
              <a:rPr kumimoji="1" lang="en-US" altLang="ja-JP" dirty="0"/>
              <a:t>1</a:t>
            </a:r>
            <a:r>
              <a:rPr kumimoji="1" lang="ja-JP" altLang="en-US" dirty="0"/>
              <a:t>）　</a:t>
            </a:r>
            <a:r>
              <a:rPr kumimoji="1" lang="en-US" altLang="ja-JP" dirty="0"/>
              <a:t>125 </a:t>
            </a:r>
            <a:r>
              <a:rPr kumimoji="1" lang="ja-JP" altLang="en-US" dirty="0"/>
              <a:t>原子</a:t>
            </a:r>
            <a:r>
              <a:rPr lang="ja-JP" altLang="en-US" dirty="0"/>
              <a:t>の液滴シミュレーション</a:t>
            </a:r>
            <a:endParaRPr kumimoji="1" lang="ja-JP" altLang="en-US" dirty="0"/>
          </a:p>
        </p:txBody>
      </p:sp>
      <p:sp>
        <p:nvSpPr>
          <p:cNvPr id="7" name="テキスト ボックス 6">
            <a:extLst>
              <a:ext uri="{FF2B5EF4-FFF2-40B4-BE49-F238E27FC236}">
                <a16:creationId xmlns:a16="http://schemas.microsoft.com/office/drawing/2014/main" id="{13B21F78-8259-4392-A4DA-08733B768F20}"/>
              </a:ext>
            </a:extLst>
          </p:cNvPr>
          <p:cNvSpPr txBox="1"/>
          <p:nvPr/>
        </p:nvSpPr>
        <p:spPr>
          <a:xfrm>
            <a:off x="643664" y="5259438"/>
            <a:ext cx="1902425" cy="338554"/>
          </a:xfrm>
          <a:prstGeom prst="rect">
            <a:avLst/>
          </a:prstGeom>
          <a:noFill/>
        </p:spPr>
        <p:txBody>
          <a:bodyPr wrap="square" rtlCol="0">
            <a:spAutoFit/>
          </a:bodyPr>
          <a:lstStyle/>
          <a:p>
            <a:r>
              <a:rPr kumimoji="1" lang="en-US" altLang="ja-JP" sz="1600" dirty="0"/>
              <a:t>VMD</a:t>
            </a:r>
            <a:r>
              <a:rPr lang="ja-JP" altLang="en-US" sz="1600" dirty="0"/>
              <a:t>で</a:t>
            </a:r>
            <a:r>
              <a:rPr kumimoji="1" lang="ja-JP" altLang="en-US" sz="1600" dirty="0"/>
              <a:t>の可視化図</a:t>
            </a:r>
          </a:p>
        </p:txBody>
      </p:sp>
      <p:graphicFrame>
        <p:nvGraphicFramePr>
          <p:cNvPr id="8" name="表 8">
            <a:extLst>
              <a:ext uri="{FF2B5EF4-FFF2-40B4-BE49-F238E27FC236}">
                <a16:creationId xmlns:a16="http://schemas.microsoft.com/office/drawing/2014/main" id="{61B485AC-E6C2-41F6-B915-6F2DF5E2C5D4}"/>
              </a:ext>
            </a:extLst>
          </p:cNvPr>
          <p:cNvGraphicFramePr>
            <a:graphicFrameLocks noGrp="1"/>
          </p:cNvGraphicFramePr>
          <p:nvPr>
            <p:extLst>
              <p:ext uri="{D42A27DB-BD31-4B8C-83A1-F6EECF244321}">
                <p14:modId xmlns:p14="http://schemas.microsoft.com/office/powerpoint/2010/main" val="1223672533"/>
              </p:ext>
            </p:extLst>
          </p:nvPr>
        </p:nvGraphicFramePr>
        <p:xfrm>
          <a:off x="211568" y="1330441"/>
          <a:ext cx="7808480" cy="731520"/>
        </p:xfrm>
        <a:graphic>
          <a:graphicData uri="http://schemas.openxmlformats.org/drawingml/2006/table">
            <a:tbl>
              <a:tblPr firstRow="1" bandRow="1">
                <a:tableStyleId>{5C22544A-7EE6-4342-B048-85BDC9FD1C3A}</a:tableStyleId>
              </a:tblPr>
              <a:tblGrid>
                <a:gridCol w="976060">
                  <a:extLst>
                    <a:ext uri="{9D8B030D-6E8A-4147-A177-3AD203B41FA5}">
                      <a16:colId xmlns:a16="http://schemas.microsoft.com/office/drawing/2014/main" val="3711188454"/>
                    </a:ext>
                  </a:extLst>
                </a:gridCol>
                <a:gridCol w="976060">
                  <a:extLst>
                    <a:ext uri="{9D8B030D-6E8A-4147-A177-3AD203B41FA5}">
                      <a16:colId xmlns:a16="http://schemas.microsoft.com/office/drawing/2014/main" val="4013309280"/>
                    </a:ext>
                  </a:extLst>
                </a:gridCol>
                <a:gridCol w="976060">
                  <a:extLst>
                    <a:ext uri="{9D8B030D-6E8A-4147-A177-3AD203B41FA5}">
                      <a16:colId xmlns:a16="http://schemas.microsoft.com/office/drawing/2014/main" val="2136713350"/>
                    </a:ext>
                  </a:extLst>
                </a:gridCol>
                <a:gridCol w="976060">
                  <a:extLst>
                    <a:ext uri="{9D8B030D-6E8A-4147-A177-3AD203B41FA5}">
                      <a16:colId xmlns:a16="http://schemas.microsoft.com/office/drawing/2014/main" val="2570621702"/>
                    </a:ext>
                  </a:extLst>
                </a:gridCol>
                <a:gridCol w="976060">
                  <a:extLst>
                    <a:ext uri="{9D8B030D-6E8A-4147-A177-3AD203B41FA5}">
                      <a16:colId xmlns:a16="http://schemas.microsoft.com/office/drawing/2014/main" val="3192572268"/>
                    </a:ext>
                  </a:extLst>
                </a:gridCol>
                <a:gridCol w="976060">
                  <a:extLst>
                    <a:ext uri="{9D8B030D-6E8A-4147-A177-3AD203B41FA5}">
                      <a16:colId xmlns:a16="http://schemas.microsoft.com/office/drawing/2014/main" val="1554171327"/>
                    </a:ext>
                  </a:extLst>
                </a:gridCol>
                <a:gridCol w="976060">
                  <a:extLst>
                    <a:ext uri="{9D8B030D-6E8A-4147-A177-3AD203B41FA5}">
                      <a16:colId xmlns:a16="http://schemas.microsoft.com/office/drawing/2014/main" val="1722053116"/>
                    </a:ext>
                  </a:extLst>
                </a:gridCol>
                <a:gridCol w="976060">
                  <a:extLst>
                    <a:ext uri="{9D8B030D-6E8A-4147-A177-3AD203B41FA5}">
                      <a16:colId xmlns:a16="http://schemas.microsoft.com/office/drawing/2014/main" val="3571205813"/>
                    </a:ext>
                  </a:extLst>
                </a:gridCol>
              </a:tblGrid>
              <a:tr h="412573">
                <a:tc>
                  <a:txBody>
                    <a:bodyPr/>
                    <a:lstStyle/>
                    <a:p>
                      <a:pPr algn="ctr"/>
                      <a:r>
                        <a:rPr kumimoji="1" lang="ja-JP" altLang="en-US" sz="1200" dirty="0"/>
                        <a:t>原子数</a:t>
                      </a:r>
                    </a:p>
                  </a:txBody>
                  <a:tcPr/>
                </a:tc>
                <a:tc>
                  <a:txBody>
                    <a:bodyPr/>
                    <a:lstStyle/>
                    <a:p>
                      <a:pPr algn="ctr"/>
                      <a:r>
                        <a:rPr kumimoji="1" lang="ja-JP" altLang="en-US" sz="1200" dirty="0"/>
                        <a:t>セル長</a:t>
                      </a:r>
                    </a:p>
                  </a:txBody>
                  <a:tcPr/>
                </a:tc>
                <a:tc>
                  <a:txBody>
                    <a:bodyPr/>
                    <a:lstStyle/>
                    <a:p>
                      <a:pPr algn="ctr"/>
                      <a:r>
                        <a:rPr kumimoji="1" lang="ja-JP" altLang="en-US" sz="1200" dirty="0"/>
                        <a:t>原子の</a:t>
                      </a:r>
                      <a:endParaRPr kumimoji="1" lang="en-US" altLang="ja-JP" sz="1200" dirty="0"/>
                    </a:p>
                    <a:p>
                      <a:pPr algn="ctr"/>
                      <a:r>
                        <a:rPr kumimoji="1" lang="ja-JP" altLang="en-US" sz="1200" dirty="0"/>
                        <a:t>初期位置</a:t>
                      </a:r>
                    </a:p>
                  </a:txBody>
                  <a:tcPr/>
                </a:tc>
                <a:tc>
                  <a:txBody>
                    <a:bodyPr/>
                    <a:lstStyle/>
                    <a:p>
                      <a:pPr algn="ctr"/>
                      <a:r>
                        <a:rPr kumimoji="1" lang="ja-JP" altLang="en-US" sz="1200" dirty="0"/>
                        <a:t>原子初速度</a:t>
                      </a:r>
                    </a:p>
                  </a:txBody>
                  <a:tcPr/>
                </a:tc>
                <a:tc>
                  <a:txBody>
                    <a:bodyPr/>
                    <a:lstStyle/>
                    <a:p>
                      <a:pPr algn="ctr"/>
                      <a:r>
                        <a:rPr kumimoji="1" lang="ja-JP" altLang="en-US" sz="1200" dirty="0"/>
                        <a:t>プロセス数</a:t>
                      </a:r>
                    </a:p>
                  </a:txBody>
                  <a:tcPr/>
                </a:tc>
                <a:tc>
                  <a:txBody>
                    <a:bodyPr/>
                    <a:lstStyle/>
                    <a:p>
                      <a:pPr algn="ctr"/>
                      <a:r>
                        <a:rPr kumimoji="1" lang="en-US" altLang="ja-JP" sz="1200" dirty="0"/>
                        <a:t>dt</a:t>
                      </a:r>
                      <a:endParaRPr kumimoji="1" lang="ja-JP" altLang="en-US" sz="1200" dirty="0"/>
                    </a:p>
                  </a:txBody>
                  <a:tcPr/>
                </a:tc>
                <a:tc>
                  <a:txBody>
                    <a:bodyPr/>
                    <a:lstStyle/>
                    <a:p>
                      <a:pPr algn="ctr"/>
                      <a:r>
                        <a:rPr kumimoji="1" lang="en-US" altLang="ja-JP" sz="1200" dirty="0"/>
                        <a:t>Step</a:t>
                      </a:r>
                      <a:r>
                        <a:rPr kumimoji="1" lang="ja-JP" altLang="en-US" sz="1200" dirty="0"/>
                        <a:t>数</a:t>
                      </a:r>
                    </a:p>
                  </a:txBody>
                  <a:tcPr/>
                </a:tc>
                <a:tc>
                  <a:txBody>
                    <a:bodyPr/>
                    <a:lstStyle/>
                    <a:p>
                      <a:pPr algn="ctr"/>
                      <a:r>
                        <a:rPr kumimoji="1" lang="en-US" altLang="ja-JP" sz="1200" dirty="0"/>
                        <a:t>Trajectory</a:t>
                      </a:r>
                    </a:p>
                    <a:p>
                      <a:pPr algn="ctr"/>
                      <a:r>
                        <a:rPr kumimoji="1" lang="ja-JP" altLang="en-US" sz="1200" dirty="0"/>
                        <a:t>書き出し</a:t>
                      </a:r>
                    </a:p>
                  </a:txBody>
                  <a:tcPr/>
                </a:tc>
                <a:extLst>
                  <a:ext uri="{0D108BD9-81ED-4DB2-BD59-A6C34878D82A}">
                    <a16:rowId xmlns:a16="http://schemas.microsoft.com/office/drawing/2014/main" val="2469537250"/>
                  </a:ext>
                </a:extLst>
              </a:tr>
              <a:tr h="247544">
                <a:tc>
                  <a:txBody>
                    <a:bodyPr/>
                    <a:lstStyle/>
                    <a:p>
                      <a:pPr algn="ctr"/>
                      <a:r>
                        <a:rPr kumimoji="1" lang="en-US" altLang="ja-JP" sz="1200" dirty="0"/>
                        <a:t>125</a:t>
                      </a:r>
                      <a:endParaRPr kumimoji="1" lang="ja-JP" altLang="en-US" sz="1200" dirty="0"/>
                    </a:p>
                  </a:txBody>
                  <a:tcPr/>
                </a:tc>
                <a:tc>
                  <a:txBody>
                    <a:bodyPr/>
                    <a:lstStyle/>
                    <a:p>
                      <a:pPr algn="ctr"/>
                      <a:r>
                        <a:rPr kumimoji="1" lang="en-US" altLang="ja-JP" sz="1200" dirty="0"/>
                        <a:t>30 Å</a:t>
                      </a:r>
                      <a:endParaRPr kumimoji="1" lang="ja-JP" altLang="en-US" sz="1200" dirty="0"/>
                    </a:p>
                  </a:txBody>
                  <a:tcPr/>
                </a:tc>
                <a:tc>
                  <a:txBody>
                    <a:bodyPr/>
                    <a:lstStyle/>
                    <a:p>
                      <a:pPr algn="ctr"/>
                      <a:r>
                        <a:rPr kumimoji="1" lang="en-US" altLang="ja-JP" sz="1200" dirty="0"/>
                        <a:t>10 – 20 Å</a:t>
                      </a:r>
                    </a:p>
                  </a:txBody>
                  <a:tcPr/>
                </a:tc>
                <a:tc>
                  <a:txBody>
                    <a:bodyPr/>
                    <a:lstStyle/>
                    <a:p>
                      <a:pPr algn="ctr"/>
                      <a:r>
                        <a:rPr kumimoji="1" lang="en-US" altLang="ja-JP" sz="1200" dirty="0"/>
                        <a:t>0</a:t>
                      </a:r>
                      <a:endParaRPr kumimoji="1" lang="ja-JP" altLang="en-US" sz="1200" dirty="0"/>
                    </a:p>
                  </a:txBody>
                  <a:tcPr/>
                </a:tc>
                <a:tc>
                  <a:txBody>
                    <a:bodyPr/>
                    <a:lstStyle/>
                    <a:p>
                      <a:pPr algn="ctr"/>
                      <a:r>
                        <a:rPr kumimoji="1" lang="en-US" altLang="ja-JP" sz="1200" dirty="0"/>
                        <a:t>27</a:t>
                      </a:r>
                      <a:endParaRPr kumimoji="1" lang="ja-JP" altLang="en-US" sz="1200" dirty="0"/>
                    </a:p>
                  </a:txBody>
                  <a:tcPr/>
                </a:tc>
                <a:tc>
                  <a:txBody>
                    <a:bodyPr/>
                    <a:lstStyle/>
                    <a:p>
                      <a:pPr algn="ctr"/>
                      <a:r>
                        <a:rPr kumimoji="1" lang="en-US" altLang="ja-JP" sz="1200" dirty="0"/>
                        <a:t>1 fs</a:t>
                      </a:r>
                      <a:endParaRPr kumimoji="1" lang="ja-JP" altLang="en-US" sz="1200" dirty="0"/>
                    </a:p>
                  </a:txBody>
                  <a:tcPr/>
                </a:tc>
                <a:tc>
                  <a:txBody>
                    <a:bodyPr/>
                    <a:lstStyle/>
                    <a:p>
                      <a:pPr algn="ctr"/>
                      <a:r>
                        <a:rPr kumimoji="1" lang="en-US" altLang="ja-JP" sz="1200" dirty="0"/>
                        <a:t>300000</a:t>
                      </a:r>
                      <a:endParaRPr kumimoji="1" lang="ja-JP" altLang="en-US" sz="1200" dirty="0"/>
                    </a:p>
                  </a:txBody>
                  <a:tcPr/>
                </a:tc>
                <a:tc>
                  <a:txBody>
                    <a:bodyPr/>
                    <a:lstStyle/>
                    <a:p>
                      <a:pPr algn="ctr"/>
                      <a:r>
                        <a:rPr kumimoji="1" lang="en-US" altLang="ja-JP" sz="1200" dirty="0"/>
                        <a:t>1 / 100 </a:t>
                      </a:r>
                      <a:r>
                        <a:rPr kumimoji="1" lang="ja-JP" altLang="en-US" sz="1200" dirty="0"/>
                        <a:t>回</a:t>
                      </a:r>
                    </a:p>
                  </a:txBody>
                  <a:tcPr/>
                </a:tc>
                <a:extLst>
                  <a:ext uri="{0D108BD9-81ED-4DB2-BD59-A6C34878D82A}">
                    <a16:rowId xmlns:a16="http://schemas.microsoft.com/office/drawing/2014/main" val="2349187542"/>
                  </a:ext>
                </a:extLst>
              </a:tr>
            </a:tbl>
          </a:graphicData>
        </a:graphic>
      </p:graphicFrame>
      <p:sp>
        <p:nvSpPr>
          <p:cNvPr id="32" name="テキスト ボックス 31">
            <a:extLst>
              <a:ext uri="{FF2B5EF4-FFF2-40B4-BE49-F238E27FC236}">
                <a16:creationId xmlns:a16="http://schemas.microsoft.com/office/drawing/2014/main" id="{D363619B-AA40-46C6-878B-174086F988B7}"/>
              </a:ext>
            </a:extLst>
          </p:cNvPr>
          <p:cNvSpPr txBox="1"/>
          <p:nvPr/>
        </p:nvSpPr>
        <p:spPr>
          <a:xfrm>
            <a:off x="130440" y="1078470"/>
            <a:ext cx="2143460" cy="338554"/>
          </a:xfrm>
          <a:prstGeom prst="rect">
            <a:avLst/>
          </a:prstGeom>
          <a:noFill/>
        </p:spPr>
        <p:txBody>
          <a:bodyPr wrap="square" rtlCol="0">
            <a:spAutoFit/>
          </a:bodyPr>
          <a:lstStyle/>
          <a:p>
            <a:r>
              <a:rPr lang="ja-JP" altLang="en-US" sz="1600" dirty="0"/>
              <a:t>シミュレーション条件</a:t>
            </a:r>
            <a:endParaRPr kumimoji="1" lang="ja-JP" altLang="en-US" sz="1600" dirty="0"/>
          </a:p>
        </p:txBody>
      </p:sp>
      <p:sp>
        <p:nvSpPr>
          <p:cNvPr id="9" name="テキスト ボックス 8">
            <a:extLst>
              <a:ext uri="{FF2B5EF4-FFF2-40B4-BE49-F238E27FC236}">
                <a16:creationId xmlns:a16="http://schemas.microsoft.com/office/drawing/2014/main" id="{5711ABA7-849D-4EDF-81E7-D7A06D131A50}"/>
              </a:ext>
            </a:extLst>
          </p:cNvPr>
          <p:cNvSpPr txBox="1"/>
          <p:nvPr/>
        </p:nvSpPr>
        <p:spPr>
          <a:xfrm>
            <a:off x="1885950" y="5779530"/>
            <a:ext cx="5629275" cy="584775"/>
          </a:xfrm>
          <a:prstGeom prst="rect">
            <a:avLst/>
          </a:prstGeom>
          <a:solidFill>
            <a:schemeClr val="accent6">
              <a:lumMod val="40000"/>
              <a:lumOff val="60000"/>
            </a:schemeClr>
          </a:solidFill>
          <a:ln w="28575">
            <a:noFill/>
          </a:ln>
        </p:spPr>
        <p:txBody>
          <a:bodyPr wrap="square" rtlCol="0">
            <a:spAutoFit/>
          </a:bodyPr>
          <a:lstStyle/>
          <a:p>
            <a:r>
              <a:rPr kumimoji="1" lang="ja-JP" altLang="en-US" sz="1600" dirty="0"/>
              <a:t>原子がセル中央で液滴を形成することが確認できた。</a:t>
            </a:r>
            <a:endParaRPr kumimoji="1" lang="en-US" altLang="ja-JP" sz="1600" dirty="0"/>
          </a:p>
          <a:p>
            <a:r>
              <a:rPr lang="ja-JP" altLang="en-US" sz="1600" dirty="0"/>
              <a:t>実行時間は</a:t>
            </a:r>
            <a:r>
              <a:rPr lang="en-US" altLang="ja-JP" sz="1600" dirty="0"/>
              <a:t>512 </a:t>
            </a:r>
            <a:r>
              <a:rPr lang="ja-JP" altLang="en-US" sz="1600" dirty="0"/>
              <a:t>秒であった。</a:t>
            </a:r>
            <a:endParaRPr kumimoji="1" lang="ja-JP" altLang="en-US" sz="1600" dirty="0"/>
          </a:p>
        </p:txBody>
      </p:sp>
      <p:pic>
        <p:nvPicPr>
          <p:cNvPr id="5" name="図 4" descr="グラフィカル ユーザー インターフェイス, アプリケーション&#10;&#10;自動的に生成された説明">
            <a:extLst>
              <a:ext uri="{FF2B5EF4-FFF2-40B4-BE49-F238E27FC236}">
                <a16:creationId xmlns:a16="http://schemas.microsoft.com/office/drawing/2014/main" id="{C49A6217-97BE-49E6-82DB-60154F08FB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47602" y="2233647"/>
            <a:ext cx="5296373" cy="2946559"/>
          </a:xfrm>
          <a:prstGeom prst="rect">
            <a:avLst/>
          </a:prstGeom>
        </p:spPr>
      </p:pic>
      <p:pic>
        <p:nvPicPr>
          <p:cNvPr id="12" name="VMD 1.9.4a48 OpenGL Display 2021-07-27 17-33-13">
            <a:hlinkClick r:id="" action="ppaction://media"/>
            <a:extLst>
              <a:ext uri="{FF2B5EF4-FFF2-40B4-BE49-F238E27FC236}">
                <a16:creationId xmlns:a16="http://schemas.microsoft.com/office/drawing/2014/main" id="{3860C38B-58F9-49E1-9B07-A643E72EB2AD}"/>
              </a:ext>
            </a:extLst>
          </p:cNvPr>
          <p:cNvPicPr>
            <a:picLocks noChangeAspect="1"/>
          </p:cNvPicPr>
          <p:nvPr>
            <a:videoFile r:link="rId1"/>
            <p:extLst>
              <p:ext uri="{DAA4B4D4-6D71-4841-9C94-3DE7FCFB9230}">
                <p14:media xmlns:p14="http://schemas.microsoft.com/office/powerpoint/2010/main" r:embed="rId2">
                  <p14:trim st="7683" end="27747.1666"/>
                </p14:media>
              </p:ext>
            </p:extLst>
          </p:nvPr>
        </p:nvPicPr>
        <p:blipFill rotWithShape="1">
          <a:blip r:embed="rId6"/>
          <a:srcRect l="19275" t="20563" r="36845" b="32592"/>
          <a:stretch>
            <a:fillRect/>
          </a:stretch>
        </p:blipFill>
        <p:spPr>
          <a:xfrm>
            <a:off x="130440" y="2233648"/>
            <a:ext cx="3188688" cy="2946559"/>
          </a:xfrm>
          <a:prstGeom prst="rect">
            <a:avLst/>
          </a:prstGeom>
        </p:spPr>
      </p:pic>
    </p:spTree>
    <p:extLst>
      <p:ext uri="{BB962C8B-B14F-4D97-AF65-F5344CB8AC3E}">
        <p14:creationId xmlns:p14="http://schemas.microsoft.com/office/powerpoint/2010/main" val="4153942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352"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B1FE06D7-8712-4A34-8EF3-E9C429B78F0C}"/>
              </a:ext>
            </a:extLst>
          </p:cNvPr>
          <p:cNvSpPr txBox="1"/>
          <p:nvPr/>
        </p:nvSpPr>
        <p:spPr>
          <a:xfrm>
            <a:off x="2599990" y="6584156"/>
            <a:ext cx="6178019" cy="196208"/>
          </a:xfrm>
          <a:prstGeom prst="rect">
            <a:avLst/>
          </a:prstGeom>
          <a:noFill/>
        </p:spPr>
        <p:txBody>
          <a:bodyPr wrap="square" rtlCol="0">
            <a:spAutoFit/>
          </a:bodyPr>
          <a:lstStyle/>
          <a:p>
            <a:r>
              <a:rPr lang="en-US" altLang="ja-JP" sz="675" dirty="0">
                <a:solidFill>
                  <a:schemeClr val="bg1"/>
                </a:solidFill>
              </a:rPr>
              <a:t>.</a:t>
            </a:r>
            <a:endParaRPr lang="en-US" altLang="ja-JP" sz="675" dirty="0">
              <a:solidFill>
                <a:schemeClr val="bg1"/>
              </a:solidFill>
              <a:latin typeface="Times New Roman" panose="02020603050405020304" pitchFamily="18" charset="0"/>
              <a:cs typeface="Times New Roman" panose="02020603050405020304" pitchFamily="18" charset="0"/>
            </a:endParaRPr>
          </a:p>
        </p:txBody>
      </p:sp>
      <p:sp>
        <p:nvSpPr>
          <p:cNvPr id="22" name="テキスト ボックス 21">
            <a:extLst>
              <a:ext uri="{FF2B5EF4-FFF2-40B4-BE49-F238E27FC236}">
                <a16:creationId xmlns:a16="http://schemas.microsoft.com/office/drawing/2014/main" id="{8F6F2541-A3EA-4986-AB04-0A80A1A65CF7}"/>
              </a:ext>
            </a:extLst>
          </p:cNvPr>
          <p:cNvSpPr txBox="1"/>
          <p:nvPr/>
        </p:nvSpPr>
        <p:spPr>
          <a:xfrm>
            <a:off x="211570" y="0"/>
            <a:ext cx="7160779" cy="461665"/>
          </a:xfrm>
          <a:prstGeom prst="rect">
            <a:avLst/>
          </a:prstGeom>
          <a:noFill/>
        </p:spPr>
        <p:txBody>
          <a:bodyPr wrap="square" rtlCol="0">
            <a:spAutoFit/>
          </a:bodyPr>
          <a:lstStyle/>
          <a:p>
            <a:r>
              <a:rPr kumimoji="1" lang="ja-JP" altLang="en-US" sz="2400" dirty="0">
                <a:solidFill>
                  <a:schemeClr val="bg1"/>
                </a:solidFill>
              </a:rPr>
              <a:t>分子シミュレーションの評価</a:t>
            </a:r>
          </a:p>
        </p:txBody>
      </p:sp>
      <p:sp>
        <p:nvSpPr>
          <p:cNvPr id="3" name="テキスト ボックス 2">
            <a:extLst>
              <a:ext uri="{FF2B5EF4-FFF2-40B4-BE49-F238E27FC236}">
                <a16:creationId xmlns:a16="http://schemas.microsoft.com/office/drawing/2014/main" id="{7F0E7B3A-384B-488C-846C-2036979D92AC}"/>
              </a:ext>
            </a:extLst>
          </p:cNvPr>
          <p:cNvSpPr txBox="1"/>
          <p:nvPr/>
        </p:nvSpPr>
        <p:spPr>
          <a:xfrm>
            <a:off x="211570" y="634484"/>
            <a:ext cx="3922280" cy="461665"/>
          </a:xfrm>
          <a:prstGeom prst="rect">
            <a:avLst/>
          </a:prstGeom>
          <a:noFill/>
        </p:spPr>
        <p:txBody>
          <a:bodyPr wrap="square" rtlCol="0">
            <a:spAutoFit/>
          </a:bodyPr>
          <a:lstStyle/>
          <a:p>
            <a:r>
              <a:rPr kumimoji="1" lang="ja-JP" altLang="en-US" sz="2400" dirty="0"/>
              <a:t>（</a:t>
            </a:r>
            <a:r>
              <a:rPr kumimoji="1" lang="en-US" altLang="ja-JP" sz="2400" dirty="0"/>
              <a:t>1</a:t>
            </a:r>
            <a:r>
              <a:rPr kumimoji="1" lang="ja-JP" altLang="en-US" sz="2400" dirty="0"/>
              <a:t>）　</a:t>
            </a:r>
            <a:r>
              <a:rPr kumimoji="1" lang="en-US" altLang="ja-JP" sz="2400" dirty="0"/>
              <a:t>weak scalability</a:t>
            </a:r>
            <a:endParaRPr kumimoji="1" lang="ja-JP" altLang="en-US" sz="2400" dirty="0"/>
          </a:p>
        </p:txBody>
      </p:sp>
      <p:sp>
        <p:nvSpPr>
          <p:cNvPr id="32" name="テキスト ボックス 31">
            <a:extLst>
              <a:ext uri="{FF2B5EF4-FFF2-40B4-BE49-F238E27FC236}">
                <a16:creationId xmlns:a16="http://schemas.microsoft.com/office/drawing/2014/main" id="{D363619B-AA40-46C6-878B-174086F988B7}"/>
              </a:ext>
            </a:extLst>
          </p:cNvPr>
          <p:cNvSpPr txBox="1"/>
          <p:nvPr/>
        </p:nvSpPr>
        <p:spPr>
          <a:xfrm>
            <a:off x="211570" y="1118235"/>
            <a:ext cx="8665729" cy="1077218"/>
          </a:xfrm>
          <a:prstGeom prst="rect">
            <a:avLst/>
          </a:prstGeom>
          <a:noFill/>
        </p:spPr>
        <p:txBody>
          <a:bodyPr wrap="square" rtlCol="0">
            <a:spAutoFit/>
          </a:bodyPr>
          <a:lstStyle/>
          <a:p>
            <a:r>
              <a:rPr lang="ja-JP" altLang="en-US" sz="1600" dirty="0"/>
              <a:t>実行条件</a:t>
            </a:r>
            <a:endParaRPr lang="en-US" altLang="ja-JP" sz="1600" dirty="0"/>
          </a:p>
          <a:p>
            <a:r>
              <a:rPr lang="ja-JP" altLang="en-US" sz="1600" dirty="0"/>
              <a:t>・　計算量が原子数</a:t>
            </a:r>
            <a:r>
              <a:rPr lang="en-US" altLang="ja-JP" sz="1600" dirty="0"/>
              <a:t>n</a:t>
            </a:r>
            <a:r>
              <a:rPr lang="ja-JP" altLang="en-US" sz="1600" dirty="0"/>
              <a:t>の</a:t>
            </a:r>
            <a:r>
              <a:rPr lang="en-US" altLang="ja-JP" sz="1600" dirty="0"/>
              <a:t>2</a:t>
            </a:r>
            <a:r>
              <a:rPr lang="ja-JP" altLang="en-US" sz="1600" dirty="0"/>
              <a:t>乗に比例するとして、プロセス数</a:t>
            </a:r>
            <a:r>
              <a:rPr lang="en-US" altLang="ja-JP" sz="1600" dirty="0"/>
              <a:t>p</a:t>
            </a:r>
            <a:r>
              <a:rPr lang="ja-JP" altLang="en-US" sz="1600" dirty="0"/>
              <a:t>当たりの計算量（</a:t>
            </a:r>
            <a:r>
              <a:rPr lang="en-US" altLang="ja-JP" sz="1600" dirty="0"/>
              <a:t>n</a:t>
            </a:r>
            <a:r>
              <a:rPr lang="en-US" altLang="ja-JP" sz="1600" baseline="30000" dirty="0"/>
              <a:t>2</a:t>
            </a:r>
            <a:r>
              <a:rPr lang="en-US" altLang="ja-JP" sz="1600" dirty="0"/>
              <a:t>/p)</a:t>
            </a:r>
            <a:r>
              <a:rPr lang="ja-JP" altLang="en-US" sz="1600" dirty="0"/>
              <a:t>がほぼ一定になるようにシミュレーションした。</a:t>
            </a:r>
            <a:endParaRPr lang="en-US" altLang="ja-JP" sz="1600" dirty="0"/>
          </a:p>
          <a:p>
            <a:r>
              <a:rPr lang="ja-JP" altLang="en-US" sz="1600" dirty="0"/>
              <a:t>・　セル長</a:t>
            </a:r>
            <a:r>
              <a:rPr lang="en-US" altLang="ja-JP" sz="1600" dirty="0"/>
              <a:t>50Å</a:t>
            </a:r>
            <a:r>
              <a:rPr lang="ja-JP" altLang="en-US" sz="1600" dirty="0"/>
              <a:t>、</a:t>
            </a:r>
            <a:r>
              <a:rPr lang="en-US" altLang="ja-JP" sz="1600" dirty="0"/>
              <a:t>dt = 1fs</a:t>
            </a:r>
            <a:r>
              <a:rPr lang="ja-JP" altLang="en-US" sz="1600" dirty="0"/>
              <a:t>、</a:t>
            </a:r>
            <a:r>
              <a:rPr lang="en-US" altLang="ja-JP" sz="1600" dirty="0"/>
              <a:t>duration = 30000 fs</a:t>
            </a:r>
            <a:r>
              <a:rPr lang="ja-JP" altLang="en-US" sz="1600" dirty="0"/>
              <a:t>、 結果出力は無しとする。</a:t>
            </a:r>
            <a:endParaRPr lang="en-US" altLang="ja-JP" sz="1600" dirty="0"/>
          </a:p>
        </p:txBody>
      </p:sp>
      <p:graphicFrame>
        <p:nvGraphicFramePr>
          <p:cNvPr id="2" name="表 3">
            <a:extLst>
              <a:ext uri="{FF2B5EF4-FFF2-40B4-BE49-F238E27FC236}">
                <a16:creationId xmlns:a16="http://schemas.microsoft.com/office/drawing/2014/main" id="{B3C18DDC-BFA5-45F7-B493-18DF4861BAB5}"/>
              </a:ext>
            </a:extLst>
          </p:cNvPr>
          <p:cNvGraphicFramePr>
            <a:graphicFrameLocks noGrp="1"/>
          </p:cNvGraphicFramePr>
          <p:nvPr>
            <p:extLst>
              <p:ext uri="{D42A27DB-BD31-4B8C-83A1-F6EECF244321}">
                <p14:modId xmlns:p14="http://schemas.microsoft.com/office/powerpoint/2010/main" val="2347691858"/>
              </p:ext>
            </p:extLst>
          </p:nvPr>
        </p:nvGraphicFramePr>
        <p:xfrm>
          <a:off x="689440" y="2256046"/>
          <a:ext cx="7765120" cy="2853317"/>
        </p:xfrm>
        <a:graphic>
          <a:graphicData uri="http://schemas.openxmlformats.org/drawingml/2006/table">
            <a:tbl>
              <a:tblPr firstRow="1" bandRow="1">
                <a:tableStyleId>{5C22544A-7EE6-4342-B048-85BDC9FD1C3A}</a:tableStyleId>
              </a:tblPr>
              <a:tblGrid>
                <a:gridCol w="1553024">
                  <a:extLst>
                    <a:ext uri="{9D8B030D-6E8A-4147-A177-3AD203B41FA5}">
                      <a16:colId xmlns:a16="http://schemas.microsoft.com/office/drawing/2014/main" val="812950358"/>
                    </a:ext>
                  </a:extLst>
                </a:gridCol>
                <a:gridCol w="1553024">
                  <a:extLst>
                    <a:ext uri="{9D8B030D-6E8A-4147-A177-3AD203B41FA5}">
                      <a16:colId xmlns:a16="http://schemas.microsoft.com/office/drawing/2014/main" val="782869926"/>
                    </a:ext>
                  </a:extLst>
                </a:gridCol>
                <a:gridCol w="1553024">
                  <a:extLst>
                    <a:ext uri="{9D8B030D-6E8A-4147-A177-3AD203B41FA5}">
                      <a16:colId xmlns:a16="http://schemas.microsoft.com/office/drawing/2014/main" val="2545016771"/>
                    </a:ext>
                  </a:extLst>
                </a:gridCol>
                <a:gridCol w="1553024">
                  <a:extLst>
                    <a:ext uri="{9D8B030D-6E8A-4147-A177-3AD203B41FA5}">
                      <a16:colId xmlns:a16="http://schemas.microsoft.com/office/drawing/2014/main" val="1213228169"/>
                    </a:ext>
                  </a:extLst>
                </a:gridCol>
                <a:gridCol w="1553024">
                  <a:extLst>
                    <a:ext uri="{9D8B030D-6E8A-4147-A177-3AD203B41FA5}">
                      <a16:colId xmlns:a16="http://schemas.microsoft.com/office/drawing/2014/main" val="3969943967"/>
                    </a:ext>
                  </a:extLst>
                </a:gridCol>
              </a:tblGrid>
              <a:tr h="604533">
                <a:tc>
                  <a:txBody>
                    <a:bodyPr/>
                    <a:lstStyle/>
                    <a:p>
                      <a:pPr algn="ctr"/>
                      <a:r>
                        <a:rPr kumimoji="1" lang="ja-JP" altLang="en-US" sz="1400" dirty="0"/>
                        <a:t>プロセス数</a:t>
                      </a:r>
                    </a:p>
                  </a:txBody>
                  <a:tcPr/>
                </a:tc>
                <a:tc>
                  <a:txBody>
                    <a:bodyPr/>
                    <a:lstStyle/>
                    <a:p>
                      <a:pPr algn="ctr"/>
                      <a:r>
                        <a:rPr kumimoji="1" lang="ja-JP" altLang="en-US" sz="1400" dirty="0"/>
                        <a:t>セル長</a:t>
                      </a:r>
                    </a:p>
                  </a:txBody>
                  <a:tcPr/>
                </a:tc>
                <a:tc>
                  <a:txBody>
                    <a:bodyPr/>
                    <a:lstStyle/>
                    <a:p>
                      <a:pPr algn="ctr"/>
                      <a:r>
                        <a:rPr kumimoji="1" lang="ja-JP" altLang="en-US" sz="1400" dirty="0"/>
                        <a:t>原子数</a:t>
                      </a:r>
                    </a:p>
                  </a:txBody>
                  <a:tcPr/>
                </a:tc>
                <a:tc>
                  <a:txBody>
                    <a:bodyPr/>
                    <a:lstStyle/>
                    <a:p>
                      <a:pPr algn="ctr"/>
                      <a:r>
                        <a:rPr kumimoji="1" lang="ja-JP" altLang="en-US" sz="1400" dirty="0"/>
                        <a:t>計算量 </a:t>
                      </a:r>
                      <a:r>
                        <a:rPr kumimoji="1" lang="en-US" altLang="ja-JP" sz="1400" dirty="0"/>
                        <a:t>(n</a:t>
                      </a:r>
                      <a:r>
                        <a:rPr kumimoji="1" lang="en-US" altLang="ja-JP" sz="1400" baseline="30000" dirty="0"/>
                        <a:t>2</a:t>
                      </a:r>
                      <a:r>
                        <a:rPr kumimoji="1" lang="en-US" altLang="ja-JP" sz="1400" baseline="0" dirty="0"/>
                        <a:t>/p)</a:t>
                      </a:r>
                      <a:endParaRPr kumimoji="1" lang="ja-JP" altLang="en-US" sz="1400" dirty="0"/>
                    </a:p>
                  </a:txBody>
                  <a:tcPr/>
                </a:tc>
                <a:tc>
                  <a:txBody>
                    <a:bodyPr/>
                    <a:lstStyle/>
                    <a:p>
                      <a:pPr algn="ctr"/>
                      <a:r>
                        <a:rPr kumimoji="1" lang="ja-JP" altLang="en-US" sz="1400" dirty="0"/>
                        <a:t>実行時間</a:t>
                      </a:r>
                    </a:p>
                  </a:txBody>
                  <a:tcPr/>
                </a:tc>
                <a:extLst>
                  <a:ext uri="{0D108BD9-81ED-4DB2-BD59-A6C34878D82A}">
                    <a16:rowId xmlns:a16="http://schemas.microsoft.com/office/drawing/2014/main" val="1218215774"/>
                  </a:ext>
                </a:extLst>
              </a:tr>
              <a:tr h="432656">
                <a:tc>
                  <a:txBody>
                    <a:bodyPr/>
                    <a:lstStyle/>
                    <a:p>
                      <a:pPr algn="ctr"/>
                      <a:r>
                        <a:rPr kumimoji="1" lang="en-US" altLang="ja-JP" sz="1400" dirty="0"/>
                        <a:t>1</a:t>
                      </a:r>
                      <a:endParaRPr kumimoji="1" lang="ja-JP" altLang="en-US" sz="1400" dirty="0"/>
                    </a:p>
                  </a:txBody>
                  <a:tcPr/>
                </a:tc>
                <a:tc>
                  <a:txBody>
                    <a:bodyPr/>
                    <a:lstStyle/>
                    <a:p>
                      <a:pPr algn="ctr"/>
                      <a:r>
                        <a:rPr kumimoji="1" lang="en-US" altLang="ja-JP" sz="1400" dirty="0"/>
                        <a:t>50</a:t>
                      </a:r>
                      <a:endParaRPr kumimoji="1" lang="ja-JP" altLang="en-US" sz="1400" dirty="0"/>
                    </a:p>
                  </a:txBody>
                  <a:tcPr/>
                </a:tc>
                <a:tc>
                  <a:txBody>
                    <a:bodyPr/>
                    <a:lstStyle/>
                    <a:p>
                      <a:pPr algn="ctr"/>
                      <a:r>
                        <a:rPr kumimoji="1" lang="en-US" altLang="ja-JP" sz="1400" dirty="0"/>
                        <a:t>343</a:t>
                      </a:r>
                      <a:endParaRPr kumimoji="1" lang="ja-JP" altLang="en-US" sz="1400" dirty="0"/>
                    </a:p>
                  </a:txBody>
                  <a:tcPr/>
                </a:tc>
                <a:tc>
                  <a:txBody>
                    <a:bodyPr/>
                    <a:lstStyle/>
                    <a:p>
                      <a:pPr algn="ctr"/>
                      <a:r>
                        <a:rPr kumimoji="1" lang="en-US" altLang="ja-JP" sz="1400" dirty="0"/>
                        <a:t>117649</a:t>
                      </a:r>
                    </a:p>
                  </a:txBody>
                  <a:tcPr/>
                </a:tc>
                <a:tc>
                  <a:txBody>
                    <a:bodyPr/>
                    <a:lstStyle/>
                    <a:p>
                      <a:pPr algn="ctr"/>
                      <a:r>
                        <a:rPr kumimoji="1" lang="en-US" altLang="ja-JP" sz="1400" dirty="0"/>
                        <a:t>137.17</a:t>
                      </a:r>
                      <a:endParaRPr kumimoji="1" lang="ja-JP" altLang="en-US" sz="1400" dirty="0"/>
                    </a:p>
                  </a:txBody>
                  <a:tcPr/>
                </a:tc>
                <a:extLst>
                  <a:ext uri="{0D108BD9-81ED-4DB2-BD59-A6C34878D82A}">
                    <a16:rowId xmlns:a16="http://schemas.microsoft.com/office/drawing/2014/main" val="2495967899"/>
                  </a:ext>
                </a:extLst>
              </a:tr>
              <a:tr h="432656">
                <a:tc>
                  <a:txBody>
                    <a:bodyPr/>
                    <a:lstStyle/>
                    <a:p>
                      <a:pPr algn="ctr"/>
                      <a:r>
                        <a:rPr kumimoji="1" lang="en-US" altLang="ja-JP" sz="1400" dirty="0"/>
                        <a:t>8</a:t>
                      </a:r>
                    </a:p>
                  </a:txBody>
                  <a:tcPr/>
                </a:tc>
                <a:tc>
                  <a:txBody>
                    <a:bodyPr/>
                    <a:lstStyle/>
                    <a:p>
                      <a:pPr algn="ctr"/>
                      <a:r>
                        <a:rPr kumimoji="1" lang="en-US" altLang="ja-JP" sz="1400" dirty="0"/>
                        <a:t>50</a:t>
                      </a:r>
                      <a:endParaRPr kumimoji="1" lang="ja-JP" altLang="en-US" sz="1400" dirty="0"/>
                    </a:p>
                  </a:txBody>
                  <a:tcPr/>
                </a:tc>
                <a:tc>
                  <a:txBody>
                    <a:bodyPr/>
                    <a:lstStyle/>
                    <a:p>
                      <a:pPr algn="ctr"/>
                      <a:r>
                        <a:rPr kumimoji="1" lang="en-US" altLang="ja-JP" sz="1400" dirty="0"/>
                        <a:t>1000</a:t>
                      </a:r>
                      <a:endParaRPr kumimoji="1" lang="ja-JP" altLang="en-US" sz="1400" dirty="0"/>
                    </a:p>
                  </a:txBody>
                  <a:tcPr/>
                </a:tc>
                <a:tc>
                  <a:txBody>
                    <a:bodyPr/>
                    <a:lstStyle/>
                    <a:p>
                      <a:pPr algn="ctr"/>
                      <a:r>
                        <a:rPr kumimoji="1" lang="en-US" altLang="ja-JP" sz="1400" dirty="0"/>
                        <a:t>125000</a:t>
                      </a:r>
                    </a:p>
                  </a:txBody>
                  <a:tcPr/>
                </a:tc>
                <a:tc>
                  <a:txBody>
                    <a:bodyPr/>
                    <a:lstStyle/>
                    <a:p>
                      <a:pPr algn="ctr"/>
                      <a:r>
                        <a:rPr kumimoji="1" lang="en-US" altLang="ja-JP" sz="1400" dirty="0"/>
                        <a:t>56.32</a:t>
                      </a:r>
                      <a:endParaRPr kumimoji="1" lang="ja-JP" altLang="en-US" sz="1400" dirty="0"/>
                    </a:p>
                  </a:txBody>
                  <a:tcPr/>
                </a:tc>
                <a:extLst>
                  <a:ext uri="{0D108BD9-81ED-4DB2-BD59-A6C34878D82A}">
                    <a16:rowId xmlns:a16="http://schemas.microsoft.com/office/drawing/2014/main" val="3603798176"/>
                  </a:ext>
                </a:extLst>
              </a:tr>
              <a:tr h="432656">
                <a:tc>
                  <a:txBody>
                    <a:bodyPr/>
                    <a:lstStyle/>
                    <a:p>
                      <a:pPr algn="ctr"/>
                      <a:r>
                        <a:rPr kumimoji="1" lang="en-US" altLang="ja-JP" sz="1400" dirty="0"/>
                        <a:t>27</a:t>
                      </a:r>
                      <a:endParaRPr kumimoji="1" lang="ja-JP" altLang="en-US" sz="1400" dirty="0"/>
                    </a:p>
                  </a:txBody>
                  <a:tcPr/>
                </a:tc>
                <a:tc>
                  <a:txBody>
                    <a:bodyPr/>
                    <a:lstStyle/>
                    <a:p>
                      <a:pPr algn="ctr"/>
                      <a:r>
                        <a:rPr kumimoji="1" lang="en-US" altLang="ja-JP" sz="1400" dirty="0"/>
                        <a:t>50</a:t>
                      </a:r>
                      <a:endParaRPr kumimoji="1" lang="ja-JP" altLang="en-US" sz="1400" dirty="0"/>
                    </a:p>
                  </a:txBody>
                  <a:tcPr/>
                </a:tc>
                <a:tc>
                  <a:txBody>
                    <a:bodyPr/>
                    <a:lstStyle/>
                    <a:p>
                      <a:pPr algn="ctr"/>
                      <a:r>
                        <a:rPr kumimoji="1" lang="en-US" altLang="ja-JP" sz="1400" dirty="0"/>
                        <a:t>1728</a:t>
                      </a:r>
                      <a:endParaRPr kumimoji="1" lang="ja-JP" altLang="en-US" sz="1400" dirty="0"/>
                    </a:p>
                  </a:txBody>
                  <a:tcPr/>
                </a:tc>
                <a:tc>
                  <a:txBody>
                    <a:bodyPr/>
                    <a:lstStyle/>
                    <a:p>
                      <a:pPr algn="ctr"/>
                      <a:r>
                        <a:rPr kumimoji="1" lang="en-US" altLang="ja-JP" sz="1400" dirty="0"/>
                        <a:t>110592</a:t>
                      </a:r>
                    </a:p>
                  </a:txBody>
                  <a:tcPr/>
                </a:tc>
                <a:tc>
                  <a:txBody>
                    <a:bodyPr/>
                    <a:lstStyle/>
                    <a:p>
                      <a:pPr algn="ctr"/>
                      <a:r>
                        <a:rPr kumimoji="1" lang="en-US" altLang="ja-JP" sz="1400" dirty="0"/>
                        <a:t>43.42</a:t>
                      </a:r>
                      <a:endParaRPr kumimoji="1" lang="ja-JP" altLang="en-US" sz="1400" dirty="0"/>
                    </a:p>
                  </a:txBody>
                  <a:tcPr/>
                </a:tc>
                <a:extLst>
                  <a:ext uri="{0D108BD9-81ED-4DB2-BD59-A6C34878D82A}">
                    <a16:rowId xmlns:a16="http://schemas.microsoft.com/office/drawing/2014/main" val="323055056"/>
                  </a:ext>
                </a:extLst>
              </a:tr>
              <a:tr h="432656">
                <a:tc>
                  <a:txBody>
                    <a:bodyPr/>
                    <a:lstStyle/>
                    <a:p>
                      <a:pPr algn="ctr"/>
                      <a:r>
                        <a:rPr kumimoji="1" lang="en-US" altLang="ja-JP" sz="1400" dirty="0"/>
                        <a:t>64</a:t>
                      </a:r>
                      <a:endParaRPr kumimoji="1" lang="ja-JP" altLang="en-US" sz="1400" dirty="0"/>
                    </a:p>
                  </a:txBody>
                  <a:tcPr/>
                </a:tc>
                <a:tc>
                  <a:txBody>
                    <a:bodyPr/>
                    <a:lstStyle/>
                    <a:p>
                      <a:pPr algn="ctr"/>
                      <a:r>
                        <a:rPr kumimoji="1" lang="en-US" altLang="ja-JP" sz="1400" dirty="0"/>
                        <a:t>50</a:t>
                      </a:r>
                      <a:endParaRPr kumimoji="1" lang="ja-JP" altLang="en-US" sz="1400" dirty="0"/>
                    </a:p>
                  </a:txBody>
                  <a:tcPr/>
                </a:tc>
                <a:tc>
                  <a:txBody>
                    <a:bodyPr/>
                    <a:lstStyle/>
                    <a:p>
                      <a:pPr algn="ctr"/>
                      <a:r>
                        <a:rPr kumimoji="1" lang="en-US" altLang="ja-JP" sz="1400" dirty="0"/>
                        <a:t>2744</a:t>
                      </a:r>
                      <a:endParaRPr kumimoji="1" lang="ja-JP" altLang="en-US" sz="1400" dirty="0"/>
                    </a:p>
                  </a:txBody>
                  <a:tcPr/>
                </a:tc>
                <a:tc>
                  <a:txBody>
                    <a:bodyPr/>
                    <a:lstStyle/>
                    <a:p>
                      <a:pPr algn="ctr"/>
                      <a:r>
                        <a:rPr kumimoji="1" lang="en-US" altLang="ja-JP" sz="1400" dirty="0"/>
                        <a:t>117649</a:t>
                      </a:r>
                    </a:p>
                  </a:txBody>
                  <a:tcPr/>
                </a:tc>
                <a:tc>
                  <a:txBody>
                    <a:bodyPr/>
                    <a:lstStyle/>
                    <a:p>
                      <a:pPr algn="ctr"/>
                      <a:r>
                        <a:rPr kumimoji="1" lang="en-US" altLang="ja-JP" sz="1400" dirty="0"/>
                        <a:t>98.59</a:t>
                      </a:r>
                      <a:endParaRPr kumimoji="1" lang="ja-JP" altLang="en-US" sz="1400" dirty="0"/>
                    </a:p>
                  </a:txBody>
                  <a:tcPr/>
                </a:tc>
                <a:extLst>
                  <a:ext uri="{0D108BD9-81ED-4DB2-BD59-A6C34878D82A}">
                    <a16:rowId xmlns:a16="http://schemas.microsoft.com/office/drawing/2014/main" val="3037435055"/>
                  </a:ext>
                </a:extLst>
              </a:tr>
              <a:tr h="476884">
                <a:tc>
                  <a:txBody>
                    <a:bodyPr/>
                    <a:lstStyle/>
                    <a:p>
                      <a:pPr algn="ctr"/>
                      <a:r>
                        <a:rPr kumimoji="1" lang="en-US" altLang="ja-JP" sz="1400" dirty="0"/>
                        <a:t>125</a:t>
                      </a:r>
                      <a:endParaRPr kumimoji="1" lang="ja-JP" altLang="en-US" sz="1400" dirty="0"/>
                    </a:p>
                  </a:txBody>
                  <a:tcPr/>
                </a:tc>
                <a:tc>
                  <a:txBody>
                    <a:bodyPr/>
                    <a:lstStyle/>
                    <a:p>
                      <a:pPr algn="ctr"/>
                      <a:r>
                        <a:rPr kumimoji="1" lang="en-US" altLang="ja-JP" sz="1400" dirty="0"/>
                        <a:t>50</a:t>
                      </a:r>
                      <a:endParaRPr kumimoji="1" lang="ja-JP" altLang="en-US" sz="1400" dirty="0"/>
                    </a:p>
                  </a:txBody>
                  <a:tcPr/>
                </a:tc>
                <a:tc>
                  <a:txBody>
                    <a:bodyPr/>
                    <a:lstStyle/>
                    <a:p>
                      <a:pPr algn="ctr"/>
                      <a:r>
                        <a:rPr kumimoji="1" lang="en-US" altLang="ja-JP" sz="1400" dirty="0"/>
                        <a:t>4096</a:t>
                      </a:r>
                      <a:endParaRPr kumimoji="1" lang="ja-JP" altLang="en-US" sz="1400" dirty="0"/>
                    </a:p>
                  </a:txBody>
                  <a:tcPr/>
                </a:tc>
                <a:tc>
                  <a:txBody>
                    <a:bodyPr/>
                    <a:lstStyle/>
                    <a:p>
                      <a:pPr algn="ctr"/>
                      <a:r>
                        <a:rPr kumimoji="1" lang="en-US" altLang="ja-JP" sz="1400" dirty="0"/>
                        <a:t>134217</a:t>
                      </a:r>
                    </a:p>
                  </a:txBody>
                  <a:tcPr/>
                </a:tc>
                <a:tc>
                  <a:txBody>
                    <a:bodyPr/>
                    <a:lstStyle/>
                    <a:p>
                      <a:pPr algn="ctr"/>
                      <a:r>
                        <a:rPr kumimoji="1" lang="en-US" altLang="ja-JP" sz="1400" dirty="0"/>
                        <a:t>45.38</a:t>
                      </a:r>
                    </a:p>
                    <a:p>
                      <a:pPr algn="ctr"/>
                      <a:endParaRPr kumimoji="1" lang="ja-JP" altLang="en-US" sz="1400" dirty="0"/>
                    </a:p>
                  </a:txBody>
                  <a:tcPr/>
                </a:tc>
                <a:extLst>
                  <a:ext uri="{0D108BD9-81ED-4DB2-BD59-A6C34878D82A}">
                    <a16:rowId xmlns:a16="http://schemas.microsoft.com/office/drawing/2014/main" val="2682105854"/>
                  </a:ext>
                </a:extLst>
              </a:tr>
            </a:tbl>
          </a:graphicData>
        </a:graphic>
      </p:graphicFrame>
      <p:sp>
        <p:nvSpPr>
          <p:cNvPr id="4" name="テキスト ボックス 3">
            <a:extLst>
              <a:ext uri="{FF2B5EF4-FFF2-40B4-BE49-F238E27FC236}">
                <a16:creationId xmlns:a16="http://schemas.microsoft.com/office/drawing/2014/main" id="{FB2A4A95-FC27-4863-85A2-B70B46DCB3EB}"/>
              </a:ext>
            </a:extLst>
          </p:cNvPr>
          <p:cNvSpPr txBox="1"/>
          <p:nvPr/>
        </p:nvSpPr>
        <p:spPr>
          <a:xfrm>
            <a:off x="402283" y="5300186"/>
            <a:ext cx="8636942" cy="1200329"/>
          </a:xfrm>
          <a:prstGeom prst="rect">
            <a:avLst/>
          </a:prstGeom>
          <a:solidFill>
            <a:schemeClr val="accent6">
              <a:lumMod val="20000"/>
              <a:lumOff val="80000"/>
            </a:schemeClr>
          </a:solidFill>
        </p:spPr>
        <p:txBody>
          <a:bodyPr wrap="square" rtlCol="0">
            <a:spAutoFit/>
          </a:bodyPr>
          <a:lstStyle/>
          <a:p>
            <a:r>
              <a:rPr kumimoji="1" lang="ja-JP" altLang="en-US" dirty="0"/>
              <a:t>プロセス数が</a:t>
            </a:r>
            <a:r>
              <a:rPr kumimoji="1" lang="en-US" altLang="ja-JP" dirty="0"/>
              <a:t>1</a:t>
            </a:r>
            <a:r>
              <a:rPr kumimoji="1" lang="ja-JP" altLang="en-US" dirty="0"/>
              <a:t>の時に大きく実行時間が増えている</a:t>
            </a:r>
            <a:r>
              <a:rPr lang="ja-JP" altLang="en-US" dirty="0"/>
              <a:t>。</a:t>
            </a:r>
            <a:r>
              <a:rPr kumimoji="1" lang="en-US" altLang="ja-JP" dirty="0"/>
              <a:t>n/p</a:t>
            </a:r>
            <a:r>
              <a:rPr kumimoji="1" lang="ja-JP" altLang="en-US" dirty="0"/>
              <a:t>が最も大きくなるので、力計算以外の箇所が影響し実行時間が伸びたと考えられる。</a:t>
            </a:r>
            <a:endParaRPr kumimoji="1" lang="en-US" altLang="ja-JP" dirty="0"/>
          </a:p>
          <a:p>
            <a:endParaRPr kumimoji="1" lang="en-US" altLang="ja-JP" dirty="0"/>
          </a:p>
          <a:p>
            <a:r>
              <a:rPr lang="ja-JP" altLang="en-US" dirty="0"/>
              <a:t>プロセス数が</a:t>
            </a:r>
            <a:r>
              <a:rPr lang="en-US" altLang="ja-JP" dirty="0"/>
              <a:t>64</a:t>
            </a:r>
            <a:r>
              <a:rPr lang="ja-JP" altLang="en-US" dirty="0"/>
              <a:t>の時に実行時間が増えている理由はわからない</a:t>
            </a:r>
            <a:endParaRPr kumimoji="1" lang="ja-JP" altLang="en-US" dirty="0"/>
          </a:p>
        </p:txBody>
      </p:sp>
    </p:spTree>
    <p:extLst>
      <p:ext uri="{BB962C8B-B14F-4D97-AF65-F5344CB8AC3E}">
        <p14:creationId xmlns:p14="http://schemas.microsoft.com/office/powerpoint/2010/main" val="3552792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B1FE06D7-8712-4A34-8EF3-E9C429B78F0C}"/>
              </a:ext>
            </a:extLst>
          </p:cNvPr>
          <p:cNvSpPr txBox="1"/>
          <p:nvPr/>
        </p:nvSpPr>
        <p:spPr>
          <a:xfrm>
            <a:off x="2599990" y="6584156"/>
            <a:ext cx="6178019" cy="196208"/>
          </a:xfrm>
          <a:prstGeom prst="rect">
            <a:avLst/>
          </a:prstGeom>
          <a:noFill/>
        </p:spPr>
        <p:txBody>
          <a:bodyPr wrap="square" rtlCol="0">
            <a:spAutoFit/>
          </a:bodyPr>
          <a:lstStyle/>
          <a:p>
            <a:r>
              <a:rPr lang="en-US" altLang="ja-JP" sz="675" dirty="0">
                <a:solidFill>
                  <a:schemeClr val="bg1"/>
                </a:solidFill>
              </a:rPr>
              <a:t>.</a:t>
            </a:r>
            <a:endParaRPr lang="en-US" altLang="ja-JP" sz="675" dirty="0">
              <a:solidFill>
                <a:schemeClr val="bg1"/>
              </a:solidFill>
              <a:latin typeface="Times New Roman" panose="02020603050405020304" pitchFamily="18" charset="0"/>
              <a:cs typeface="Times New Roman" panose="02020603050405020304" pitchFamily="18" charset="0"/>
            </a:endParaRPr>
          </a:p>
        </p:txBody>
      </p:sp>
      <p:sp>
        <p:nvSpPr>
          <p:cNvPr id="22" name="テキスト ボックス 21">
            <a:extLst>
              <a:ext uri="{FF2B5EF4-FFF2-40B4-BE49-F238E27FC236}">
                <a16:creationId xmlns:a16="http://schemas.microsoft.com/office/drawing/2014/main" id="{8F6F2541-A3EA-4986-AB04-0A80A1A65CF7}"/>
              </a:ext>
            </a:extLst>
          </p:cNvPr>
          <p:cNvSpPr txBox="1"/>
          <p:nvPr/>
        </p:nvSpPr>
        <p:spPr>
          <a:xfrm>
            <a:off x="211570" y="0"/>
            <a:ext cx="7160779" cy="461665"/>
          </a:xfrm>
          <a:prstGeom prst="rect">
            <a:avLst/>
          </a:prstGeom>
          <a:noFill/>
        </p:spPr>
        <p:txBody>
          <a:bodyPr wrap="square" rtlCol="0">
            <a:spAutoFit/>
          </a:bodyPr>
          <a:lstStyle/>
          <a:p>
            <a:r>
              <a:rPr kumimoji="1" lang="ja-JP" altLang="en-US" sz="2400" dirty="0">
                <a:solidFill>
                  <a:schemeClr val="bg1"/>
                </a:solidFill>
              </a:rPr>
              <a:t>分子シミュレーションの評価</a:t>
            </a:r>
          </a:p>
        </p:txBody>
      </p:sp>
      <p:sp>
        <p:nvSpPr>
          <p:cNvPr id="3" name="テキスト ボックス 2">
            <a:extLst>
              <a:ext uri="{FF2B5EF4-FFF2-40B4-BE49-F238E27FC236}">
                <a16:creationId xmlns:a16="http://schemas.microsoft.com/office/drawing/2014/main" id="{7F0E7B3A-384B-488C-846C-2036979D92AC}"/>
              </a:ext>
            </a:extLst>
          </p:cNvPr>
          <p:cNvSpPr txBox="1"/>
          <p:nvPr/>
        </p:nvSpPr>
        <p:spPr>
          <a:xfrm>
            <a:off x="211570" y="634484"/>
            <a:ext cx="3922280" cy="461665"/>
          </a:xfrm>
          <a:prstGeom prst="rect">
            <a:avLst/>
          </a:prstGeom>
          <a:noFill/>
        </p:spPr>
        <p:txBody>
          <a:bodyPr wrap="square" rtlCol="0">
            <a:spAutoFit/>
          </a:bodyPr>
          <a:lstStyle/>
          <a:p>
            <a:r>
              <a:rPr kumimoji="1" lang="ja-JP" altLang="en-US" sz="2400" dirty="0"/>
              <a:t>（</a:t>
            </a:r>
            <a:r>
              <a:rPr kumimoji="1" lang="en-US" altLang="ja-JP" sz="2400" dirty="0"/>
              <a:t>1</a:t>
            </a:r>
            <a:r>
              <a:rPr kumimoji="1" lang="ja-JP" altLang="en-US" sz="2400" dirty="0"/>
              <a:t>）</a:t>
            </a:r>
            <a:r>
              <a:rPr kumimoji="1" lang="ja-JP" altLang="en-US" sz="2400"/>
              <a:t>　</a:t>
            </a:r>
            <a:r>
              <a:rPr kumimoji="1" lang="en-US" altLang="ja-JP" sz="2400" dirty="0"/>
              <a:t>strong scalability</a:t>
            </a:r>
            <a:endParaRPr kumimoji="1" lang="ja-JP" altLang="en-US" sz="2400" dirty="0"/>
          </a:p>
        </p:txBody>
      </p:sp>
      <p:sp>
        <p:nvSpPr>
          <p:cNvPr id="32" name="テキスト ボックス 31">
            <a:extLst>
              <a:ext uri="{FF2B5EF4-FFF2-40B4-BE49-F238E27FC236}">
                <a16:creationId xmlns:a16="http://schemas.microsoft.com/office/drawing/2014/main" id="{D363619B-AA40-46C6-878B-174086F988B7}"/>
              </a:ext>
            </a:extLst>
          </p:cNvPr>
          <p:cNvSpPr txBox="1"/>
          <p:nvPr/>
        </p:nvSpPr>
        <p:spPr>
          <a:xfrm>
            <a:off x="211570" y="1118235"/>
            <a:ext cx="8665729" cy="1077218"/>
          </a:xfrm>
          <a:prstGeom prst="rect">
            <a:avLst/>
          </a:prstGeom>
          <a:noFill/>
        </p:spPr>
        <p:txBody>
          <a:bodyPr wrap="square" rtlCol="0">
            <a:spAutoFit/>
          </a:bodyPr>
          <a:lstStyle/>
          <a:p>
            <a:r>
              <a:rPr lang="ja-JP" altLang="en-US" sz="1600" dirty="0"/>
              <a:t>実行条件</a:t>
            </a:r>
            <a:endParaRPr lang="en-US" altLang="ja-JP" sz="1600" dirty="0"/>
          </a:p>
          <a:p>
            <a:r>
              <a:rPr lang="ja-JP" altLang="en-US" sz="1600" dirty="0"/>
              <a:t>・</a:t>
            </a:r>
            <a:r>
              <a:rPr lang="ja-JP" altLang="en-US" sz="1600"/>
              <a:t>　計算量一定の下で、プロセス数を変数としてシミュレーション</a:t>
            </a:r>
            <a:r>
              <a:rPr lang="ja-JP" altLang="en-US" sz="1600" dirty="0"/>
              <a:t>した。</a:t>
            </a:r>
            <a:endParaRPr lang="en-US" altLang="ja-JP" sz="1600" dirty="0"/>
          </a:p>
          <a:p>
            <a:r>
              <a:rPr lang="ja-JP" altLang="en-US" sz="1600" dirty="0"/>
              <a:t>・</a:t>
            </a:r>
            <a:r>
              <a:rPr lang="ja-JP" altLang="en-US" sz="1600"/>
              <a:t>　分子数</a:t>
            </a:r>
            <a:r>
              <a:rPr lang="en-US" altLang="ja-JP" sz="1600" dirty="0"/>
              <a:t>27000</a:t>
            </a:r>
            <a:r>
              <a:rPr lang="ja-JP" altLang="en-US" sz="1600"/>
              <a:t>、</a:t>
            </a:r>
            <a:r>
              <a:rPr lang="en-US" altLang="ja-JP" sz="1600" dirty="0"/>
              <a:t>dt = 1fs</a:t>
            </a:r>
            <a:r>
              <a:rPr lang="ja-JP" altLang="en-US" sz="1600" dirty="0"/>
              <a:t>、</a:t>
            </a:r>
            <a:r>
              <a:rPr lang="en-US" altLang="ja-JP" sz="1600" dirty="0"/>
              <a:t>duration = 1000 fs</a:t>
            </a:r>
            <a:r>
              <a:rPr lang="ja-JP" altLang="en-US" sz="1600"/>
              <a:t>、 結果出力は無しとする。</a:t>
            </a:r>
            <a:endParaRPr lang="en-US" altLang="ja-JP" sz="1600" dirty="0"/>
          </a:p>
          <a:p>
            <a:r>
              <a:rPr lang="ja-JP" altLang="en-US" sz="1600"/>
              <a:t>・　分子は格子状になるべく均等になるように配置した。</a:t>
            </a:r>
            <a:endParaRPr lang="en-US" altLang="ja-JP" sz="1600" dirty="0"/>
          </a:p>
        </p:txBody>
      </p:sp>
      <p:graphicFrame>
        <p:nvGraphicFramePr>
          <p:cNvPr id="2" name="表 3">
            <a:extLst>
              <a:ext uri="{FF2B5EF4-FFF2-40B4-BE49-F238E27FC236}">
                <a16:creationId xmlns:a16="http://schemas.microsoft.com/office/drawing/2014/main" id="{B3C18DDC-BFA5-45F7-B493-18DF4861BAB5}"/>
              </a:ext>
            </a:extLst>
          </p:cNvPr>
          <p:cNvGraphicFramePr>
            <a:graphicFrameLocks noGrp="1"/>
          </p:cNvGraphicFramePr>
          <p:nvPr>
            <p:extLst>
              <p:ext uri="{D42A27DB-BD31-4B8C-83A1-F6EECF244321}">
                <p14:modId xmlns:p14="http://schemas.microsoft.com/office/powerpoint/2010/main" val="2705474696"/>
              </p:ext>
            </p:extLst>
          </p:nvPr>
        </p:nvGraphicFramePr>
        <p:xfrm>
          <a:off x="402283" y="2371940"/>
          <a:ext cx="4626916" cy="3330201"/>
        </p:xfrm>
        <a:graphic>
          <a:graphicData uri="http://schemas.openxmlformats.org/drawingml/2006/table">
            <a:tbl>
              <a:tblPr firstRow="1" bandRow="1">
                <a:tableStyleId>{5C22544A-7EE6-4342-B048-85BDC9FD1C3A}</a:tableStyleId>
              </a:tblPr>
              <a:tblGrid>
                <a:gridCol w="1156729">
                  <a:extLst>
                    <a:ext uri="{9D8B030D-6E8A-4147-A177-3AD203B41FA5}">
                      <a16:colId xmlns:a16="http://schemas.microsoft.com/office/drawing/2014/main" val="812950358"/>
                    </a:ext>
                  </a:extLst>
                </a:gridCol>
                <a:gridCol w="1156729">
                  <a:extLst>
                    <a:ext uri="{9D8B030D-6E8A-4147-A177-3AD203B41FA5}">
                      <a16:colId xmlns:a16="http://schemas.microsoft.com/office/drawing/2014/main" val="782869926"/>
                    </a:ext>
                  </a:extLst>
                </a:gridCol>
                <a:gridCol w="1156729">
                  <a:extLst>
                    <a:ext uri="{9D8B030D-6E8A-4147-A177-3AD203B41FA5}">
                      <a16:colId xmlns:a16="http://schemas.microsoft.com/office/drawing/2014/main" val="2545016771"/>
                    </a:ext>
                  </a:extLst>
                </a:gridCol>
                <a:gridCol w="1156729">
                  <a:extLst>
                    <a:ext uri="{9D8B030D-6E8A-4147-A177-3AD203B41FA5}">
                      <a16:colId xmlns:a16="http://schemas.microsoft.com/office/drawing/2014/main" val="3969943967"/>
                    </a:ext>
                  </a:extLst>
                </a:gridCol>
              </a:tblGrid>
              <a:tr h="604533">
                <a:tc>
                  <a:txBody>
                    <a:bodyPr/>
                    <a:lstStyle/>
                    <a:p>
                      <a:pPr algn="ctr"/>
                      <a:r>
                        <a:rPr kumimoji="1" lang="ja-JP" altLang="en-US" sz="1400"/>
                        <a:t>プロセス数</a:t>
                      </a:r>
                      <a:endParaRPr kumimoji="1" lang="ja-JP" altLang="en-US" sz="1400" dirty="0"/>
                    </a:p>
                  </a:txBody>
                  <a:tcPr/>
                </a:tc>
                <a:tc>
                  <a:txBody>
                    <a:bodyPr/>
                    <a:lstStyle/>
                    <a:p>
                      <a:pPr algn="ctr"/>
                      <a:r>
                        <a:rPr kumimoji="1" lang="ja-JP" altLang="en-US" sz="1400" dirty="0"/>
                        <a:t>セル長</a:t>
                      </a:r>
                    </a:p>
                  </a:txBody>
                  <a:tcPr/>
                </a:tc>
                <a:tc>
                  <a:txBody>
                    <a:bodyPr/>
                    <a:lstStyle/>
                    <a:p>
                      <a:pPr algn="ctr"/>
                      <a:r>
                        <a:rPr kumimoji="1" lang="ja-JP" altLang="en-US" sz="1400" dirty="0"/>
                        <a:t>原子数</a:t>
                      </a:r>
                    </a:p>
                  </a:txBody>
                  <a:tcPr/>
                </a:tc>
                <a:tc>
                  <a:txBody>
                    <a:bodyPr/>
                    <a:lstStyle/>
                    <a:p>
                      <a:pPr algn="ctr"/>
                      <a:r>
                        <a:rPr kumimoji="1" lang="ja-JP" altLang="en-US" sz="1400" dirty="0"/>
                        <a:t>実行時間</a:t>
                      </a:r>
                    </a:p>
                  </a:txBody>
                  <a:tcPr/>
                </a:tc>
                <a:extLst>
                  <a:ext uri="{0D108BD9-81ED-4DB2-BD59-A6C34878D82A}">
                    <a16:rowId xmlns:a16="http://schemas.microsoft.com/office/drawing/2014/main" val="1218215774"/>
                  </a:ext>
                </a:extLst>
              </a:tr>
              <a:tr h="432656">
                <a:tc>
                  <a:txBody>
                    <a:bodyPr/>
                    <a:lstStyle/>
                    <a:p>
                      <a:pPr algn="ctr"/>
                      <a:r>
                        <a:rPr kumimoji="1" lang="en-US" altLang="ja-JP" sz="1400" dirty="0"/>
                        <a:t>2</a:t>
                      </a:r>
                      <a:endParaRPr kumimoji="1" lang="ja-JP" altLang="en-US" sz="1400" dirty="0"/>
                    </a:p>
                  </a:txBody>
                  <a:tcPr/>
                </a:tc>
                <a:tc>
                  <a:txBody>
                    <a:bodyPr/>
                    <a:lstStyle/>
                    <a:p>
                      <a:pPr algn="ctr"/>
                      <a:r>
                        <a:rPr kumimoji="1" lang="en-US" altLang="ja-JP" sz="1400" dirty="0"/>
                        <a:t>50</a:t>
                      </a:r>
                      <a:endParaRPr kumimoji="1" lang="ja-JP" altLang="en-US" sz="1400" dirty="0"/>
                    </a:p>
                  </a:txBody>
                  <a:tcPr/>
                </a:tc>
                <a:tc>
                  <a:txBody>
                    <a:bodyPr/>
                    <a:lstStyle/>
                    <a:p>
                      <a:pPr algn="ctr"/>
                      <a:r>
                        <a:rPr lang="en-US" altLang="ja-JP" sz="1400" dirty="0"/>
                        <a:t>27000</a:t>
                      </a:r>
                      <a:endParaRPr kumimoji="1" lang="ja-JP" altLang="en-US" sz="1400" dirty="0"/>
                    </a:p>
                  </a:txBody>
                  <a:tcPr/>
                </a:tc>
                <a:tc>
                  <a:txBody>
                    <a:bodyPr/>
                    <a:lstStyle/>
                    <a:p>
                      <a:pPr algn="ctr"/>
                      <a:r>
                        <a:rPr kumimoji="1" lang="en-US" altLang="ja-JP" sz="1400" dirty="0"/>
                        <a:t>428.8</a:t>
                      </a:r>
                      <a:endParaRPr kumimoji="1" lang="ja-JP" altLang="en-US" sz="1400" dirty="0"/>
                    </a:p>
                  </a:txBody>
                  <a:tcPr/>
                </a:tc>
                <a:extLst>
                  <a:ext uri="{0D108BD9-81ED-4DB2-BD59-A6C34878D82A}">
                    <a16:rowId xmlns:a16="http://schemas.microsoft.com/office/drawing/2014/main" val="2495967899"/>
                  </a:ext>
                </a:extLst>
              </a:tr>
              <a:tr h="432656">
                <a:tc>
                  <a:txBody>
                    <a:bodyPr/>
                    <a:lstStyle/>
                    <a:p>
                      <a:pPr algn="ctr"/>
                      <a:r>
                        <a:rPr kumimoji="1" lang="en-US" altLang="ja-JP" sz="1400" dirty="0"/>
                        <a:t>4</a:t>
                      </a:r>
                    </a:p>
                  </a:txBody>
                  <a:tcPr/>
                </a:tc>
                <a:tc>
                  <a:txBody>
                    <a:bodyPr/>
                    <a:lstStyle/>
                    <a:p>
                      <a:pPr algn="ctr"/>
                      <a:r>
                        <a:rPr kumimoji="1" lang="en-US" altLang="ja-JP" sz="1400" dirty="0"/>
                        <a:t>50</a:t>
                      </a:r>
                      <a:endParaRPr kumimoji="1" lang="ja-JP" altLang="en-US" sz="1400" dirty="0"/>
                    </a:p>
                  </a:txBody>
                  <a:tcPr/>
                </a:tc>
                <a:tc>
                  <a:txBody>
                    <a:bodyPr/>
                    <a:lstStyle/>
                    <a:p>
                      <a:pPr algn="ctr"/>
                      <a:r>
                        <a:rPr lang="en-US" altLang="ja-JP" sz="1400" dirty="0"/>
                        <a:t>27000</a:t>
                      </a:r>
                      <a:endParaRPr kumimoji="1" lang="ja-JP" altLang="en-US" sz="1400" dirty="0"/>
                    </a:p>
                  </a:txBody>
                  <a:tcPr/>
                </a:tc>
                <a:tc>
                  <a:txBody>
                    <a:bodyPr/>
                    <a:lstStyle/>
                    <a:p>
                      <a:pPr algn="ctr"/>
                      <a:r>
                        <a:rPr kumimoji="1" lang="en-US" altLang="ja-JP" sz="1400" dirty="0"/>
                        <a:t>140.8</a:t>
                      </a:r>
                      <a:endParaRPr kumimoji="1" lang="ja-JP" altLang="en-US" sz="1400" dirty="0"/>
                    </a:p>
                  </a:txBody>
                  <a:tcPr/>
                </a:tc>
                <a:extLst>
                  <a:ext uri="{0D108BD9-81ED-4DB2-BD59-A6C34878D82A}">
                    <a16:rowId xmlns:a16="http://schemas.microsoft.com/office/drawing/2014/main" val="3603798176"/>
                  </a:ext>
                </a:extLst>
              </a:tr>
              <a:tr h="432656">
                <a:tc>
                  <a:txBody>
                    <a:bodyPr/>
                    <a:lstStyle/>
                    <a:p>
                      <a:pPr algn="ctr"/>
                      <a:r>
                        <a:rPr kumimoji="1" lang="en-US" altLang="ja-JP" sz="1400" dirty="0"/>
                        <a:t>8</a:t>
                      </a:r>
                      <a:endParaRPr kumimoji="1" lang="ja-JP" altLang="en-US" sz="1400" dirty="0"/>
                    </a:p>
                  </a:txBody>
                  <a:tcPr/>
                </a:tc>
                <a:tc>
                  <a:txBody>
                    <a:bodyPr/>
                    <a:lstStyle/>
                    <a:p>
                      <a:pPr algn="ctr"/>
                      <a:r>
                        <a:rPr kumimoji="1" lang="en-US" altLang="ja-JP" sz="1400" dirty="0"/>
                        <a:t>50</a:t>
                      </a:r>
                      <a:endParaRPr kumimoji="1" lang="ja-JP" altLang="en-US" sz="1400" dirty="0"/>
                    </a:p>
                  </a:txBody>
                  <a:tcPr/>
                </a:tc>
                <a:tc>
                  <a:txBody>
                    <a:bodyPr/>
                    <a:lstStyle/>
                    <a:p>
                      <a:pPr algn="ctr"/>
                      <a:r>
                        <a:rPr lang="en-US" altLang="ja-JP" sz="1400" dirty="0"/>
                        <a:t>27000</a:t>
                      </a:r>
                      <a:endParaRPr kumimoji="1" lang="ja-JP" altLang="en-US" sz="1400" dirty="0"/>
                    </a:p>
                  </a:txBody>
                  <a:tcPr/>
                </a:tc>
                <a:tc>
                  <a:txBody>
                    <a:bodyPr/>
                    <a:lstStyle/>
                    <a:p>
                      <a:pPr algn="ctr"/>
                      <a:r>
                        <a:rPr kumimoji="1" lang="en-US" altLang="ja-JP" sz="1400" dirty="0"/>
                        <a:t>45.7</a:t>
                      </a:r>
                      <a:endParaRPr kumimoji="1" lang="ja-JP" altLang="en-US" sz="1400" dirty="0"/>
                    </a:p>
                  </a:txBody>
                  <a:tcPr/>
                </a:tc>
                <a:extLst>
                  <a:ext uri="{0D108BD9-81ED-4DB2-BD59-A6C34878D82A}">
                    <a16:rowId xmlns:a16="http://schemas.microsoft.com/office/drawing/2014/main" val="323055056"/>
                  </a:ext>
                </a:extLst>
              </a:tr>
              <a:tr h="432656">
                <a:tc>
                  <a:txBody>
                    <a:bodyPr/>
                    <a:lstStyle/>
                    <a:p>
                      <a:pPr algn="ctr"/>
                      <a:r>
                        <a:rPr kumimoji="1" lang="en-US" altLang="ja-JP" sz="1400" dirty="0"/>
                        <a:t>12</a:t>
                      </a:r>
                      <a:endParaRPr kumimoji="1" lang="ja-JP" altLang="en-US" sz="1400" dirty="0"/>
                    </a:p>
                  </a:txBody>
                  <a:tcPr/>
                </a:tc>
                <a:tc>
                  <a:txBody>
                    <a:bodyPr/>
                    <a:lstStyle/>
                    <a:p>
                      <a:pPr algn="ctr"/>
                      <a:r>
                        <a:rPr kumimoji="1" lang="en-US" altLang="ja-JP" sz="1400" dirty="0"/>
                        <a:t>50</a:t>
                      </a:r>
                      <a:endParaRPr kumimoji="1" lang="ja-JP" altLang="en-US" sz="1400" dirty="0"/>
                    </a:p>
                  </a:txBody>
                  <a:tcPr/>
                </a:tc>
                <a:tc>
                  <a:txBody>
                    <a:bodyPr/>
                    <a:lstStyle/>
                    <a:p>
                      <a:pPr algn="ctr"/>
                      <a:r>
                        <a:rPr lang="en-US" altLang="ja-JP" sz="1400" dirty="0"/>
                        <a:t>27000</a:t>
                      </a:r>
                      <a:endParaRPr kumimoji="1" lang="ja-JP" altLang="en-US" sz="1400" dirty="0"/>
                    </a:p>
                  </a:txBody>
                  <a:tcPr/>
                </a:tc>
                <a:tc>
                  <a:txBody>
                    <a:bodyPr/>
                    <a:lstStyle/>
                    <a:p>
                      <a:pPr algn="ctr"/>
                      <a:r>
                        <a:rPr kumimoji="1" lang="en-US" altLang="ja-JP" sz="1400" dirty="0"/>
                        <a:t>98.59</a:t>
                      </a:r>
                      <a:endParaRPr kumimoji="1" lang="ja-JP" altLang="en-US" sz="1400" dirty="0"/>
                    </a:p>
                  </a:txBody>
                  <a:tcPr/>
                </a:tc>
                <a:extLst>
                  <a:ext uri="{0D108BD9-81ED-4DB2-BD59-A6C34878D82A}">
                    <a16:rowId xmlns:a16="http://schemas.microsoft.com/office/drawing/2014/main" val="3037435055"/>
                  </a:ext>
                </a:extLst>
              </a:tr>
              <a:tr h="476884">
                <a:tc>
                  <a:txBody>
                    <a:bodyPr/>
                    <a:lstStyle/>
                    <a:p>
                      <a:pPr algn="ctr"/>
                      <a:r>
                        <a:rPr kumimoji="1" lang="en-US" altLang="ja-JP" sz="1400" dirty="0"/>
                        <a:t>18</a:t>
                      </a:r>
                      <a:endParaRPr kumimoji="1" lang="ja-JP" altLang="en-US" sz="1400" dirty="0"/>
                    </a:p>
                  </a:txBody>
                  <a:tcPr/>
                </a:tc>
                <a:tc>
                  <a:txBody>
                    <a:bodyPr/>
                    <a:lstStyle/>
                    <a:p>
                      <a:pPr algn="ctr"/>
                      <a:r>
                        <a:rPr kumimoji="1" lang="en-US" altLang="ja-JP" sz="1400" dirty="0"/>
                        <a:t>50</a:t>
                      </a:r>
                      <a:endParaRPr kumimoji="1" lang="ja-JP" altLang="en-US" sz="1400" dirty="0"/>
                    </a:p>
                  </a:txBody>
                  <a:tcPr/>
                </a:tc>
                <a:tc>
                  <a:txBody>
                    <a:bodyPr/>
                    <a:lstStyle/>
                    <a:p>
                      <a:pPr algn="ctr"/>
                      <a:r>
                        <a:rPr lang="en-US" altLang="ja-JP" sz="1400" dirty="0"/>
                        <a:t>27000</a:t>
                      </a:r>
                      <a:endParaRPr kumimoji="1" lang="ja-JP" altLang="en-US" sz="1400" dirty="0"/>
                    </a:p>
                  </a:txBody>
                  <a:tcPr/>
                </a:tc>
                <a:tc>
                  <a:txBody>
                    <a:bodyPr/>
                    <a:lstStyle/>
                    <a:p>
                      <a:pPr algn="ctr"/>
                      <a:r>
                        <a:rPr kumimoji="1" lang="en-US" altLang="ja-JP" sz="1400" dirty="0"/>
                        <a:t>37.7</a:t>
                      </a:r>
                    </a:p>
                    <a:p>
                      <a:pPr algn="ctr"/>
                      <a:endParaRPr kumimoji="1" lang="ja-JP" altLang="en-US" sz="1400" dirty="0"/>
                    </a:p>
                  </a:txBody>
                  <a:tcPr/>
                </a:tc>
                <a:extLst>
                  <a:ext uri="{0D108BD9-81ED-4DB2-BD59-A6C34878D82A}">
                    <a16:rowId xmlns:a16="http://schemas.microsoft.com/office/drawing/2014/main" val="2682105854"/>
                  </a:ext>
                </a:extLst>
              </a:tr>
              <a:tr h="476884">
                <a:tc>
                  <a:txBody>
                    <a:bodyPr/>
                    <a:lstStyle/>
                    <a:p>
                      <a:pPr algn="ctr"/>
                      <a:r>
                        <a:rPr kumimoji="1" lang="en-US" altLang="ja-JP" sz="1400" dirty="0"/>
                        <a:t>27</a:t>
                      </a:r>
                      <a:endParaRPr kumimoji="1" lang="ja-JP" altLang="en-US" sz="1400" dirty="0"/>
                    </a:p>
                  </a:txBody>
                  <a:tcPr/>
                </a:tc>
                <a:tc>
                  <a:txBody>
                    <a:bodyPr/>
                    <a:lstStyle/>
                    <a:p>
                      <a:pPr algn="ctr"/>
                      <a:r>
                        <a:rPr kumimoji="1" lang="en-US" altLang="ja-JP" sz="1400" dirty="0"/>
                        <a:t>50</a:t>
                      </a:r>
                      <a:endParaRPr kumimoji="1" lang="ja-JP" altLang="en-US" sz="1400" dirty="0"/>
                    </a:p>
                  </a:txBody>
                  <a:tcPr/>
                </a:tc>
                <a:tc>
                  <a:txBody>
                    <a:bodyPr/>
                    <a:lstStyle/>
                    <a:p>
                      <a:pPr algn="ctr"/>
                      <a:r>
                        <a:rPr kumimoji="1" lang="en-US" altLang="ja-JP" sz="1400" dirty="0"/>
                        <a:t>27000</a:t>
                      </a:r>
                      <a:endParaRPr kumimoji="1" lang="ja-JP" altLang="en-US" sz="1400" dirty="0"/>
                    </a:p>
                  </a:txBody>
                  <a:tcPr/>
                </a:tc>
                <a:tc>
                  <a:txBody>
                    <a:bodyPr/>
                    <a:lstStyle/>
                    <a:p>
                      <a:pPr algn="ctr"/>
                      <a:r>
                        <a:rPr kumimoji="1" lang="en-US" altLang="ja-JP" sz="1400" dirty="0"/>
                        <a:t>36.0</a:t>
                      </a:r>
                      <a:endParaRPr kumimoji="1" lang="ja-JP" altLang="en-US" sz="1400" dirty="0"/>
                    </a:p>
                  </a:txBody>
                  <a:tcPr/>
                </a:tc>
                <a:extLst>
                  <a:ext uri="{0D108BD9-81ED-4DB2-BD59-A6C34878D82A}">
                    <a16:rowId xmlns:a16="http://schemas.microsoft.com/office/drawing/2014/main" val="1480201579"/>
                  </a:ext>
                </a:extLst>
              </a:tr>
            </a:tbl>
          </a:graphicData>
        </a:graphic>
      </p:graphicFrame>
      <p:graphicFrame>
        <p:nvGraphicFramePr>
          <p:cNvPr id="8" name="グラフ 7">
            <a:extLst>
              <a:ext uri="{FF2B5EF4-FFF2-40B4-BE49-F238E27FC236}">
                <a16:creationId xmlns:a16="http://schemas.microsoft.com/office/drawing/2014/main" id="{F974B692-493C-2841-8185-A18121C60DF3}"/>
              </a:ext>
            </a:extLst>
          </p:cNvPr>
          <p:cNvGraphicFramePr>
            <a:graphicFrameLocks/>
          </p:cNvGraphicFramePr>
          <p:nvPr>
            <p:extLst>
              <p:ext uri="{D42A27DB-BD31-4B8C-83A1-F6EECF244321}">
                <p14:modId xmlns:p14="http://schemas.microsoft.com/office/powerpoint/2010/main" val="1919635573"/>
              </p:ext>
            </p:extLst>
          </p:nvPr>
        </p:nvGraphicFramePr>
        <p:xfrm>
          <a:off x="5177790" y="2371939"/>
          <a:ext cx="3429000" cy="333020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94714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B1FE06D7-8712-4A34-8EF3-E9C429B78F0C}"/>
              </a:ext>
            </a:extLst>
          </p:cNvPr>
          <p:cNvSpPr txBox="1"/>
          <p:nvPr/>
        </p:nvSpPr>
        <p:spPr>
          <a:xfrm>
            <a:off x="2599990" y="6584156"/>
            <a:ext cx="6178019" cy="196208"/>
          </a:xfrm>
          <a:prstGeom prst="rect">
            <a:avLst/>
          </a:prstGeom>
          <a:noFill/>
        </p:spPr>
        <p:txBody>
          <a:bodyPr wrap="square" rtlCol="0">
            <a:spAutoFit/>
          </a:bodyPr>
          <a:lstStyle/>
          <a:p>
            <a:r>
              <a:rPr lang="en-US" altLang="ja-JP" sz="675" dirty="0">
                <a:solidFill>
                  <a:schemeClr val="bg1"/>
                </a:solidFill>
              </a:rPr>
              <a:t>.</a:t>
            </a:r>
            <a:endParaRPr lang="en-US" altLang="ja-JP" sz="675" dirty="0">
              <a:solidFill>
                <a:schemeClr val="bg1"/>
              </a:solidFill>
              <a:latin typeface="Times New Roman" panose="02020603050405020304" pitchFamily="18" charset="0"/>
              <a:cs typeface="Times New Roman" panose="02020603050405020304" pitchFamily="18" charset="0"/>
            </a:endParaRPr>
          </a:p>
        </p:txBody>
      </p:sp>
      <p:sp>
        <p:nvSpPr>
          <p:cNvPr id="22" name="テキスト ボックス 21">
            <a:extLst>
              <a:ext uri="{FF2B5EF4-FFF2-40B4-BE49-F238E27FC236}">
                <a16:creationId xmlns:a16="http://schemas.microsoft.com/office/drawing/2014/main" id="{8F6F2541-A3EA-4986-AB04-0A80A1A65CF7}"/>
              </a:ext>
            </a:extLst>
          </p:cNvPr>
          <p:cNvSpPr txBox="1"/>
          <p:nvPr/>
        </p:nvSpPr>
        <p:spPr>
          <a:xfrm>
            <a:off x="211570" y="0"/>
            <a:ext cx="7160779" cy="461665"/>
          </a:xfrm>
          <a:prstGeom prst="rect">
            <a:avLst/>
          </a:prstGeom>
          <a:noFill/>
        </p:spPr>
        <p:txBody>
          <a:bodyPr wrap="square" rtlCol="0">
            <a:spAutoFit/>
          </a:bodyPr>
          <a:lstStyle/>
          <a:p>
            <a:r>
              <a:rPr kumimoji="1" lang="ja-JP" altLang="en-US" sz="2400" dirty="0">
                <a:solidFill>
                  <a:schemeClr val="bg1"/>
                </a:solidFill>
              </a:rPr>
              <a:t>チームとして努力した点、問題点</a:t>
            </a:r>
          </a:p>
        </p:txBody>
      </p:sp>
      <p:sp>
        <p:nvSpPr>
          <p:cNvPr id="3" name="テキスト ボックス 2">
            <a:extLst>
              <a:ext uri="{FF2B5EF4-FFF2-40B4-BE49-F238E27FC236}">
                <a16:creationId xmlns:a16="http://schemas.microsoft.com/office/drawing/2014/main" id="{7F0E7B3A-384B-488C-846C-2036979D92AC}"/>
              </a:ext>
            </a:extLst>
          </p:cNvPr>
          <p:cNvSpPr txBox="1"/>
          <p:nvPr/>
        </p:nvSpPr>
        <p:spPr>
          <a:xfrm>
            <a:off x="43439" y="634484"/>
            <a:ext cx="9057121" cy="5262979"/>
          </a:xfrm>
          <a:prstGeom prst="rect">
            <a:avLst/>
          </a:prstGeom>
          <a:noFill/>
        </p:spPr>
        <p:txBody>
          <a:bodyPr wrap="square" rtlCol="0">
            <a:spAutoFit/>
          </a:bodyPr>
          <a:lstStyle/>
          <a:p>
            <a:r>
              <a:rPr kumimoji="1" lang="ja-JP" altLang="en-US" sz="2400" dirty="0"/>
              <a:t>（</a:t>
            </a:r>
            <a:r>
              <a:rPr kumimoji="1" lang="en-US" altLang="ja-JP" sz="2400" dirty="0"/>
              <a:t>1</a:t>
            </a:r>
            <a:r>
              <a:rPr kumimoji="1" lang="ja-JP" altLang="en-US" sz="2400" dirty="0"/>
              <a:t>）チームとして努力した点</a:t>
            </a:r>
            <a:endParaRPr kumimoji="1" lang="en-US" altLang="ja-JP" sz="2400" dirty="0"/>
          </a:p>
          <a:p>
            <a:r>
              <a:rPr lang="ja-JP" altLang="en-US" sz="2400" dirty="0"/>
              <a:t>・　デバックの発見</a:t>
            </a:r>
            <a:endParaRPr lang="en-US" altLang="ja-JP" sz="2400" dirty="0"/>
          </a:p>
          <a:p>
            <a:r>
              <a:rPr lang="ja-JP" altLang="en-US" sz="2400" dirty="0"/>
              <a:t>　　エネルギーのコード周りでのバグが多かった</a:t>
            </a:r>
            <a:endParaRPr lang="en-US" altLang="ja-JP" sz="2400" dirty="0"/>
          </a:p>
          <a:p>
            <a:endParaRPr kumimoji="1" lang="en-US" altLang="ja-JP" sz="24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2</a:t>
            </a:r>
            <a:r>
              <a:rPr kumimoji="1" lang="ja-JP"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）チームの問題点</a:t>
            </a:r>
            <a:endParaRPr kumimoji="1"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 スケジュール管理</a:t>
            </a:r>
            <a:endParaRPr kumimoji="1"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400" dirty="0">
                <a:solidFill>
                  <a:prstClr val="black"/>
                </a:solidFill>
                <a:latin typeface="Calibri"/>
                <a:ea typeface="ＭＳ Ｐゴシック" panose="020B0600070205080204" pitchFamily="50" charset="-128"/>
              </a:rPr>
              <a:t>　最終発表に間に合わず、</a:t>
            </a:r>
            <a:r>
              <a:rPr lang="en-US" altLang="ja-JP" sz="2400" dirty="0">
                <a:solidFill>
                  <a:prstClr val="black"/>
                </a:solidFill>
                <a:latin typeface="Calibri"/>
                <a:ea typeface="ＭＳ Ｐゴシック" panose="020B0600070205080204" pitchFamily="50" charset="-128"/>
              </a:rPr>
              <a:t>1</a:t>
            </a:r>
            <a:r>
              <a:rPr lang="ja-JP" altLang="en-US" sz="2400" dirty="0">
                <a:solidFill>
                  <a:prstClr val="black"/>
                </a:solidFill>
                <a:latin typeface="Calibri"/>
                <a:ea typeface="ＭＳ Ｐゴシック" panose="020B0600070205080204" pitchFamily="50" charset="-128"/>
              </a:rPr>
              <a:t>週間後の完成になった</a:t>
            </a:r>
            <a:endParaRPr kumimoji="1"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400" dirty="0">
                <a:solidFill>
                  <a:prstClr val="black"/>
                </a:solidFill>
                <a:latin typeface="Calibri"/>
                <a:ea typeface="ＭＳ Ｐゴシック" panose="020B0600070205080204" pitchFamily="50" charset="-128"/>
              </a:rPr>
              <a:t>　お互いの進捗の確認が取れていなかった</a:t>
            </a:r>
            <a:endParaRPr lang="en-US" altLang="ja-JP" sz="2400" dirty="0">
              <a:solidFill>
                <a:prstClr val="black"/>
              </a:solidFill>
              <a:latin typeface="Calibri"/>
              <a:ea typeface="ＭＳ Ｐゴシック" panose="020B060007020508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400" dirty="0">
                <a:solidFill>
                  <a:prstClr val="black"/>
                </a:solidFill>
                <a:latin typeface="Calibri"/>
                <a:ea typeface="ＭＳ Ｐゴシック" panose="020B0600070205080204" pitchFamily="50" charset="-128"/>
              </a:rPr>
              <a:t>　デバック用の時間をコード作成の時間よりも長く設定して計画すべきだった</a:t>
            </a:r>
            <a:r>
              <a:rPr kumimoji="1" lang="ja-JP"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　</a:t>
            </a:r>
            <a:endParaRPr kumimoji="1"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400" dirty="0">
                <a:solidFill>
                  <a:prstClr val="black"/>
                </a:solidFill>
                <a:latin typeface="Calibri"/>
                <a:ea typeface="ＭＳ Ｐゴシック" panose="020B0600070205080204" pitchFamily="50" charset="-128"/>
              </a:rPr>
              <a:t>・ </a:t>
            </a:r>
            <a:r>
              <a:rPr lang="en-US" altLang="ja-JP" sz="2400" dirty="0">
                <a:solidFill>
                  <a:prstClr val="black"/>
                </a:solidFill>
                <a:latin typeface="Calibri"/>
                <a:ea typeface="ＭＳ Ｐゴシック" panose="020B0600070205080204" pitchFamily="50" charset="-128"/>
              </a:rPr>
              <a:t>Restart</a:t>
            </a:r>
            <a:r>
              <a:rPr lang="ja-JP" altLang="en-US" sz="2400" dirty="0">
                <a:solidFill>
                  <a:prstClr val="black"/>
                </a:solidFill>
                <a:latin typeface="Calibri"/>
                <a:ea typeface="ＭＳ Ｐゴシック" panose="020B0600070205080204" pitchFamily="50" charset="-128"/>
              </a:rPr>
              <a:t>　</a:t>
            </a:r>
            <a:r>
              <a:rPr lang="en-US" altLang="ja-JP" sz="2400" dirty="0">
                <a:solidFill>
                  <a:prstClr val="black"/>
                </a:solidFill>
                <a:latin typeface="Calibri"/>
                <a:ea typeface="ＭＳ Ｐゴシック" panose="020B0600070205080204" pitchFamily="50" charset="-128"/>
              </a:rPr>
              <a:t>file</a:t>
            </a:r>
            <a:r>
              <a:rPr lang="ja-JP" altLang="en-US" sz="2400" dirty="0">
                <a:solidFill>
                  <a:prstClr val="black"/>
                </a:solidFill>
                <a:latin typeface="Calibri"/>
                <a:ea typeface="ＭＳ Ｐゴシック" panose="020B0600070205080204" pitchFamily="50" charset="-128"/>
              </a:rPr>
              <a:t>の作成</a:t>
            </a:r>
            <a:endParaRPr lang="en-US" altLang="ja-JP" sz="2400" dirty="0">
              <a:solidFill>
                <a:prstClr val="black"/>
              </a:solidFill>
              <a:latin typeface="Calibri"/>
              <a:ea typeface="ＭＳ Ｐゴシック" panose="020B060007020508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　</a:t>
            </a:r>
            <a:r>
              <a:rPr lang="ja-JP" altLang="en-US" sz="2400" dirty="0">
                <a:solidFill>
                  <a:prstClr val="black"/>
                </a:solidFill>
                <a:latin typeface="Calibri"/>
                <a:ea typeface="ＭＳ Ｐゴシック" panose="020B0600070205080204" pitchFamily="50" charset="-128"/>
              </a:rPr>
              <a:t>時間が間に合わず、作成できなかった</a:t>
            </a:r>
            <a:endParaRPr lang="en-US" altLang="ja-JP" sz="2400" dirty="0">
              <a:solidFill>
                <a:prstClr val="black"/>
              </a:solidFill>
              <a:latin typeface="Calibri"/>
              <a:ea typeface="ＭＳ Ｐゴシック" panose="020B060007020508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Tree>
    <p:extLst>
      <p:ext uri="{BB962C8B-B14F-4D97-AF65-F5344CB8AC3E}">
        <p14:creationId xmlns:p14="http://schemas.microsoft.com/office/powerpoint/2010/main" val="765073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B1FE06D7-8712-4A34-8EF3-E9C429B78F0C}"/>
              </a:ext>
            </a:extLst>
          </p:cNvPr>
          <p:cNvSpPr txBox="1"/>
          <p:nvPr/>
        </p:nvSpPr>
        <p:spPr>
          <a:xfrm>
            <a:off x="2599990" y="6584156"/>
            <a:ext cx="6178019" cy="196208"/>
          </a:xfrm>
          <a:prstGeom prst="rect">
            <a:avLst/>
          </a:prstGeom>
          <a:noFill/>
        </p:spPr>
        <p:txBody>
          <a:bodyPr wrap="square" rtlCol="0">
            <a:spAutoFit/>
          </a:bodyPr>
          <a:lstStyle/>
          <a:p>
            <a:r>
              <a:rPr lang="en-US" altLang="ja-JP" sz="675" dirty="0">
                <a:solidFill>
                  <a:schemeClr val="bg1"/>
                </a:solidFill>
              </a:rPr>
              <a:t>.</a:t>
            </a:r>
            <a:endParaRPr lang="en-US" altLang="ja-JP" sz="675" dirty="0">
              <a:solidFill>
                <a:schemeClr val="bg1"/>
              </a:solidFill>
              <a:latin typeface="Times New Roman" panose="02020603050405020304" pitchFamily="18" charset="0"/>
              <a:cs typeface="Times New Roman" panose="02020603050405020304" pitchFamily="18" charset="0"/>
            </a:endParaRPr>
          </a:p>
        </p:txBody>
      </p:sp>
      <p:sp>
        <p:nvSpPr>
          <p:cNvPr id="22" name="テキスト ボックス 21">
            <a:extLst>
              <a:ext uri="{FF2B5EF4-FFF2-40B4-BE49-F238E27FC236}">
                <a16:creationId xmlns:a16="http://schemas.microsoft.com/office/drawing/2014/main" id="{8F6F2541-A3EA-4986-AB04-0A80A1A65CF7}"/>
              </a:ext>
            </a:extLst>
          </p:cNvPr>
          <p:cNvSpPr txBox="1"/>
          <p:nvPr/>
        </p:nvSpPr>
        <p:spPr>
          <a:xfrm>
            <a:off x="211570" y="0"/>
            <a:ext cx="7160779" cy="461665"/>
          </a:xfrm>
          <a:prstGeom prst="rect">
            <a:avLst/>
          </a:prstGeom>
          <a:noFill/>
        </p:spPr>
        <p:txBody>
          <a:bodyPr wrap="square" rtlCol="0">
            <a:spAutoFit/>
          </a:bodyPr>
          <a:lstStyle/>
          <a:p>
            <a:r>
              <a:rPr kumimoji="1" lang="ja-JP" altLang="en-US" sz="2400" dirty="0">
                <a:solidFill>
                  <a:schemeClr val="bg1"/>
                </a:solidFill>
              </a:rPr>
              <a:t>担当範囲（木村　響）</a:t>
            </a:r>
          </a:p>
        </p:txBody>
      </p:sp>
      <p:sp>
        <p:nvSpPr>
          <p:cNvPr id="2" name="テキスト ボックス 1">
            <a:extLst>
              <a:ext uri="{FF2B5EF4-FFF2-40B4-BE49-F238E27FC236}">
                <a16:creationId xmlns:a16="http://schemas.microsoft.com/office/drawing/2014/main" id="{1F09AF8F-A0B2-4AF3-80A7-B13C8A04A3D9}"/>
              </a:ext>
            </a:extLst>
          </p:cNvPr>
          <p:cNvSpPr txBox="1"/>
          <p:nvPr/>
        </p:nvSpPr>
        <p:spPr>
          <a:xfrm>
            <a:off x="371474" y="790575"/>
            <a:ext cx="8401051" cy="5078313"/>
          </a:xfrm>
          <a:prstGeom prst="rect">
            <a:avLst/>
          </a:prstGeom>
          <a:noFill/>
        </p:spPr>
        <p:txBody>
          <a:bodyPr wrap="square" rtlCol="0">
            <a:spAutoFit/>
          </a:bodyPr>
          <a:lstStyle/>
          <a:p>
            <a:r>
              <a:rPr kumimoji="1" lang="ja-JP" altLang="en-US" dirty="0"/>
              <a:t>・　</a:t>
            </a:r>
            <a:r>
              <a:rPr lang="en-US" altLang="ja-JP" dirty="0" err="1"/>
              <a:t>dostep</a:t>
            </a:r>
            <a:r>
              <a:rPr lang="ja-JP" altLang="en-US" dirty="0"/>
              <a:t>関数の内部</a:t>
            </a:r>
            <a:endParaRPr lang="en-US" altLang="ja-JP" dirty="0"/>
          </a:p>
          <a:p>
            <a:r>
              <a:rPr lang="en-US" altLang="ja-JP" dirty="0"/>
              <a:t>T</a:t>
            </a:r>
            <a:r>
              <a:rPr kumimoji="1" lang="en-US" altLang="ja-JP" dirty="0"/>
              <a:t>rajectory</a:t>
            </a:r>
            <a:r>
              <a:rPr kumimoji="1" lang="ja-JP" altLang="en-US" dirty="0"/>
              <a:t>出力回とそれ以外を別のメソッドとして処理をした。メソッドの行数が減り見やすくなった。しかし、</a:t>
            </a:r>
            <a:r>
              <a:rPr kumimoji="1" lang="en-US" altLang="ja-JP" dirty="0"/>
              <a:t>Cell.cpp</a:t>
            </a:r>
            <a:r>
              <a:rPr lang="ja-JP" altLang="en-US" dirty="0"/>
              <a:t>の</a:t>
            </a:r>
            <a:r>
              <a:rPr kumimoji="1" lang="en-US" altLang="ja-JP" dirty="0" err="1"/>
              <a:t>calcForce</a:t>
            </a:r>
            <a:r>
              <a:rPr kumimoji="1" lang="en-US" altLang="ja-JP" dirty="0"/>
              <a:t>()</a:t>
            </a:r>
            <a:r>
              <a:rPr kumimoji="1" lang="ja-JP" altLang="en-US" dirty="0"/>
              <a:t>と </a:t>
            </a:r>
            <a:r>
              <a:rPr kumimoji="1" lang="en-US" altLang="ja-JP" dirty="0" err="1"/>
              <a:t>calcForceAndUp</a:t>
            </a:r>
            <a:r>
              <a:rPr kumimoji="1" lang="en-US" altLang="ja-JP" dirty="0"/>
              <a:t>()</a:t>
            </a:r>
            <a:r>
              <a:rPr lang="ja-JP" altLang="en-US" dirty="0"/>
              <a:t>も</a:t>
            </a:r>
            <a:r>
              <a:rPr kumimoji="1" lang="ja-JP" altLang="en-US" dirty="0"/>
              <a:t>別の関数として処理したのは、ソースコード</a:t>
            </a:r>
            <a:r>
              <a:rPr lang="ja-JP" altLang="en-US" dirty="0"/>
              <a:t>自体</a:t>
            </a:r>
            <a:r>
              <a:rPr kumimoji="1" lang="ja-JP" altLang="en-US" dirty="0"/>
              <a:t>が大きくなってしまい少し見づらくなった気もする。</a:t>
            </a:r>
            <a:endParaRPr kumimoji="1" lang="en-US" altLang="ja-JP" dirty="0"/>
          </a:p>
          <a:p>
            <a:endParaRPr lang="en-US" altLang="ja-JP" dirty="0"/>
          </a:p>
          <a:p>
            <a:r>
              <a:rPr kumimoji="1" lang="ja-JP" altLang="en-US" dirty="0"/>
              <a:t>・　</a:t>
            </a:r>
            <a:r>
              <a:rPr kumimoji="1" lang="en-US" altLang="ja-JP" dirty="0"/>
              <a:t>Cell.cpp</a:t>
            </a:r>
            <a:r>
              <a:rPr kumimoji="1" lang="ja-JP" altLang="en-US" dirty="0"/>
              <a:t>、</a:t>
            </a:r>
            <a:r>
              <a:rPr kumimoji="1" lang="en-US" altLang="ja-JP" dirty="0"/>
              <a:t>LJParams.cpp</a:t>
            </a:r>
            <a:r>
              <a:rPr kumimoji="1" lang="ja-JP" altLang="en-US" dirty="0"/>
              <a:t>、</a:t>
            </a:r>
            <a:r>
              <a:rPr kumimoji="1" lang="en-US" altLang="ja-JP" dirty="0"/>
              <a:t>ProcData.cpp</a:t>
            </a:r>
            <a:r>
              <a:rPr kumimoji="1" lang="ja-JP" altLang="en-US" dirty="0"/>
              <a:t>での力計算</a:t>
            </a:r>
            <a:endParaRPr kumimoji="1" lang="en-US" altLang="ja-JP" dirty="0"/>
          </a:p>
          <a:p>
            <a:r>
              <a:rPr lang="ja-JP" altLang="en-US" dirty="0"/>
              <a:t>　計算式は慎重に扱ったので、特に問題はなかった。力計算の際には、距離の階乗を効率よく計算量が少ないまま求められるように注意した。</a:t>
            </a:r>
            <a:endParaRPr lang="en-US" altLang="ja-JP" dirty="0"/>
          </a:p>
          <a:p>
            <a:endParaRPr kumimoji="1" lang="en-US" altLang="ja-JP" dirty="0"/>
          </a:p>
          <a:p>
            <a:r>
              <a:rPr lang="ja-JP" altLang="en-US" dirty="0"/>
              <a:t>・　</a:t>
            </a:r>
            <a:r>
              <a:rPr lang="en-US" altLang="ja-JP" dirty="0"/>
              <a:t>MPI</a:t>
            </a:r>
            <a:r>
              <a:rPr lang="ja-JP" altLang="en-US" dirty="0"/>
              <a:t>関数でのデバック</a:t>
            </a:r>
            <a:endParaRPr lang="en-US" altLang="ja-JP" dirty="0"/>
          </a:p>
          <a:p>
            <a:r>
              <a:rPr kumimoji="1" lang="ja-JP" altLang="en-US" dirty="0"/>
              <a:t>　</a:t>
            </a:r>
            <a:r>
              <a:rPr kumimoji="1" lang="en-US" altLang="ja-JP" dirty="0"/>
              <a:t>MPI</a:t>
            </a:r>
            <a:r>
              <a:rPr lang="ja-JP" altLang="en-US" dirty="0"/>
              <a:t>は複雑な処理が多いので、デバックには非常に時間がかかった。</a:t>
            </a:r>
            <a:endParaRPr lang="en-US" altLang="ja-JP" dirty="0"/>
          </a:p>
          <a:p>
            <a:endParaRPr kumimoji="1" lang="en-US" altLang="ja-JP" dirty="0"/>
          </a:p>
          <a:p>
            <a:r>
              <a:rPr lang="ja-JP" altLang="en-US" dirty="0"/>
              <a:t>・　エネルギー出力でのデバック</a:t>
            </a:r>
            <a:endParaRPr lang="en-US" altLang="ja-JP" dirty="0"/>
          </a:p>
          <a:p>
            <a:r>
              <a:rPr kumimoji="1" lang="ja-JP" altLang="en-US" dirty="0"/>
              <a:t>　計算結果が間違っていても、明確なエラーコードが出ないので</a:t>
            </a:r>
            <a:r>
              <a:rPr lang="ja-JP" altLang="en-US" dirty="0"/>
              <a:t>デバックが非常に難しかった。</a:t>
            </a:r>
            <a:endParaRPr lang="en-US" altLang="ja-JP" dirty="0"/>
          </a:p>
          <a:p>
            <a:endParaRPr kumimoji="1" lang="en-US" altLang="ja-JP" dirty="0"/>
          </a:p>
          <a:p>
            <a:r>
              <a:rPr lang="ja-JP" altLang="en-US" dirty="0"/>
              <a:t>・　初期条件ファイルの作成</a:t>
            </a:r>
            <a:endParaRPr kumimoji="1" lang="en-US" altLang="ja-JP" dirty="0"/>
          </a:p>
          <a:p>
            <a:endParaRPr kumimoji="1" lang="ja-JP" altLang="en-US" dirty="0"/>
          </a:p>
        </p:txBody>
      </p:sp>
    </p:spTree>
    <p:extLst>
      <p:ext uri="{BB962C8B-B14F-4D97-AF65-F5344CB8AC3E}">
        <p14:creationId xmlns:p14="http://schemas.microsoft.com/office/powerpoint/2010/main" val="2515647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B1FE06D7-8712-4A34-8EF3-E9C429B78F0C}"/>
              </a:ext>
            </a:extLst>
          </p:cNvPr>
          <p:cNvSpPr txBox="1"/>
          <p:nvPr/>
        </p:nvSpPr>
        <p:spPr>
          <a:xfrm>
            <a:off x="2599990" y="6584156"/>
            <a:ext cx="6178019" cy="196208"/>
          </a:xfrm>
          <a:prstGeom prst="rect">
            <a:avLst/>
          </a:prstGeom>
          <a:noFill/>
        </p:spPr>
        <p:txBody>
          <a:bodyPr wrap="square" rtlCol="0">
            <a:spAutoFit/>
          </a:bodyPr>
          <a:lstStyle/>
          <a:p>
            <a:r>
              <a:rPr lang="en-US" altLang="ja-JP" sz="675" dirty="0">
                <a:solidFill>
                  <a:schemeClr val="bg1"/>
                </a:solidFill>
              </a:rPr>
              <a:t>.</a:t>
            </a:r>
            <a:endParaRPr lang="en-US" altLang="ja-JP" sz="675" dirty="0">
              <a:solidFill>
                <a:schemeClr val="bg1"/>
              </a:solidFill>
              <a:latin typeface="Times New Roman" panose="02020603050405020304" pitchFamily="18" charset="0"/>
              <a:cs typeface="Times New Roman" panose="02020603050405020304" pitchFamily="18" charset="0"/>
            </a:endParaRPr>
          </a:p>
        </p:txBody>
      </p:sp>
      <p:sp>
        <p:nvSpPr>
          <p:cNvPr id="22" name="テキスト ボックス 21">
            <a:extLst>
              <a:ext uri="{FF2B5EF4-FFF2-40B4-BE49-F238E27FC236}">
                <a16:creationId xmlns:a16="http://schemas.microsoft.com/office/drawing/2014/main" id="{8F6F2541-A3EA-4986-AB04-0A80A1A65CF7}"/>
              </a:ext>
            </a:extLst>
          </p:cNvPr>
          <p:cNvSpPr txBox="1"/>
          <p:nvPr/>
        </p:nvSpPr>
        <p:spPr>
          <a:xfrm>
            <a:off x="211570" y="0"/>
            <a:ext cx="7160779" cy="461665"/>
          </a:xfrm>
          <a:prstGeom prst="rect">
            <a:avLst/>
          </a:prstGeom>
          <a:noFill/>
        </p:spPr>
        <p:txBody>
          <a:bodyPr wrap="square" rtlCol="0">
            <a:spAutoFit/>
          </a:bodyPr>
          <a:lstStyle/>
          <a:p>
            <a:r>
              <a:rPr lang="ja-JP" altLang="en-US" sz="2400" dirty="0">
                <a:solidFill>
                  <a:schemeClr val="bg1"/>
                </a:solidFill>
              </a:rPr>
              <a:t>個人</a:t>
            </a:r>
            <a:r>
              <a:rPr kumimoji="1" lang="ja-JP" altLang="en-US" sz="2400" dirty="0">
                <a:solidFill>
                  <a:schemeClr val="bg1"/>
                </a:solidFill>
              </a:rPr>
              <a:t>として努力した点、反省点など　（木村　響）</a:t>
            </a:r>
          </a:p>
        </p:txBody>
      </p:sp>
      <p:sp>
        <p:nvSpPr>
          <p:cNvPr id="3" name="テキスト ボックス 2">
            <a:extLst>
              <a:ext uri="{FF2B5EF4-FFF2-40B4-BE49-F238E27FC236}">
                <a16:creationId xmlns:a16="http://schemas.microsoft.com/office/drawing/2014/main" id="{7F0E7B3A-384B-488C-846C-2036979D92AC}"/>
              </a:ext>
            </a:extLst>
          </p:cNvPr>
          <p:cNvSpPr txBox="1"/>
          <p:nvPr/>
        </p:nvSpPr>
        <p:spPr>
          <a:xfrm>
            <a:off x="119495" y="624093"/>
            <a:ext cx="8905009" cy="5539978"/>
          </a:xfrm>
          <a:prstGeom prst="rect">
            <a:avLst/>
          </a:prstGeom>
          <a:noFill/>
        </p:spPr>
        <p:txBody>
          <a:bodyPr wrap="square" rtlCol="0">
            <a:spAutoFit/>
          </a:bodyPr>
          <a:lstStyle/>
          <a:p>
            <a:r>
              <a:rPr kumimoji="1" lang="ja-JP" altLang="en-US" sz="2000" dirty="0"/>
              <a:t>（</a:t>
            </a:r>
            <a:r>
              <a:rPr kumimoji="1" lang="en-US" altLang="ja-JP" sz="2000" dirty="0"/>
              <a:t>1</a:t>
            </a:r>
            <a:r>
              <a:rPr kumimoji="1" lang="ja-JP" altLang="en-US" sz="2000" dirty="0"/>
              <a:t>）</a:t>
            </a:r>
            <a:r>
              <a:rPr lang="ja-JP" altLang="en-US" sz="2000" dirty="0"/>
              <a:t> デバックのいい勉強になった</a:t>
            </a:r>
            <a:endParaRPr lang="en-US" altLang="ja-JP" sz="2000" dirty="0"/>
          </a:p>
          <a:p>
            <a:r>
              <a:rPr kumimoji="1" lang="ja-JP" altLang="en-US" dirty="0"/>
              <a:t>　エラーが出た際には、“最小単位”のケースで各メソッドを順に試す。そして問題のありそうな箇所の</a:t>
            </a:r>
            <a:r>
              <a:rPr kumimoji="1" lang="en-US" altLang="ja-JP" dirty="0"/>
              <a:t>Log</a:t>
            </a:r>
            <a:r>
              <a:rPr kumimoji="1" lang="ja-JP" altLang="en-US" dirty="0"/>
              <a:t>を出力して予想する値と比較する。あるいはテストコードを作成する。こういったやり方は当たり前かもしれなかったが、実際にすぐには実行に移せなかった。無駄に原子数の多い状態でテストをしていた時間はとても無駄だったと思う。今回の演習で学んだ方法を忘れずに今後も生かしていきたい。</a:t>
            </a:r>
            <a:endParaRPr kumimoji="1" lang="en-US" altLang="ja-JP" dirty="0"/>
          </a:p>
          <a:p>
            <a:endParaRPr lang="en-US" altLang="ja-JP" sz="2000" dirty="0"/>
          </a:p>
          <a:p>
            <a:r>
              <a:rPr kumimoji="1" lang="ja-JP" altLang="en-US" sz="2000" dirty="0"/>
              <a:t>（</a:t>
            </a:r>
            <a:r>
              <a:rPr kumimoji="1" lang="en-US" altLang="ja-JP" sz="2000" dirty="0"/>
              <a:t>2</a:t>
            </a:r>
            <a:r>
              <a:rPr kumimoji="1" lang="ja-JP" altLang="en-US" sz="2000" dirty="0"/>
              <a:t>）初期条件の精査</a:t>
            </a:r>
            <a:endParaRPr kumimoji="1" lang="en-US" altLang="ja-JP" sz="2000" dirty="0"/>
          </a:p>
          <a:p>
            <a:r>
              <a:rPr lang="ja-JP" altLang="en-US" dirty="0"/>
              <a:t>　コードを作成する前に妥当な初期条件を十分に計算すべきだった。</a:t>
            </a:r>
            <a:r>
              <a:rPr kumimoji="1" lang="ja-JP" altLang="en-US" dirty="0"/>
              <a:t>初期速度を大きく取りすぎたことで余計な</a:t>
            </a:r>
            <a:r>
              <a:rPr kumimoji="1" lang="en-US" altLang="ja-JP" dirty="0"/>
              <a:t>assertion</a:t>
            </a:r>
            <a:r>
              <a:rPr kumimoji="1" lang="ja-JP" altLang="en-US" dirty="0"/>
              <a:t>に時間を取られてしまった。</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20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en-US" altLang="ja-JP" sz="20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3</a:t>
            </a:r>
            <a:r>
              <a:rPr kumimoji="1" lang="ja-JP" altLang="en-US" sz="20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）タイムマネジメント</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　少なくとも提出日の</a:t>
            </a:r>
            <a:r>
              <a:rPr lang="en-US" altLang="ja-JP" dirty="0">
                <a:solidFill>
                  <a:prstClr val="black"/>
                </a:solidFill>
                <a:latin typeface="Calibri"/>
                <a:ea typeface="ＭＳ Ｐゴシック" panose="020B0600070205080204" pitchFamily="50" charset="-128"/>
              </a:rPr>
              <a:t>10</a:t>
            </a:r>
            <a:r>
              <a:rPr lang="ja-JP" altLang="en-US" dirty="0">
                <a:solidFill>
                  <a:prstClr val="black"/>
                </a:solidFill>
                <a:latin typeface="Calibri"/>
                <a:ea typeface="ＭＳ Ｐゴシック" panose="020B0600070205080204" pitchFamily="50" charset="-128"/>
              </a:rPr>
              <a:t>日前には基本コードを完成させてデバックに取り掛かるようなスケジュールにしなければいけなかったと思う。また、そのためにも互いの進捗をこまめにチェックすべきだった。</a:t>
            </a:r>
            <a:endParaRPr lang="en-US" altLang="ja-JP" dirty="0">
              <a:solidFill>
                <a:prstClr val="black"/>
              </a:solidFill>
              <a:latin typeface="Calibri"/>
              <a:ea typeface="ＭＳ Ｐゴシック" panose="020B060007020508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dirty="0">
                <a:solidFill>
                  <a:prstClr val="black"/>
                </a:solidFill>
                <a:latin typeface="Calibri"/>
                <a:ea typeface="ＭＳ Ｐゴシック" panose="020B0600070205080204" pitchFamily="50" charset="-128"/>
              </a:rPr>
              <a:t>（</a:t>
            </a:r>
            <a:r>
              <a:rPr lang="en-US" altLang="ja-JP" sz="2000" dirty="0">
                <a:solidFill>
                  <a:prstClr val="black"/>
                </a:solidFill>
                <a:latin typeface="Calibri"/>
                <a:ea typeface="ＭＳ Ｐゴシック" panose="020B0600070205080204" pitchFamily="50" charset="-128"/>
              </a:rPr>
              <a:t>4</a:t>
            </a:r>
            <a:r>
              <a:rPr lang="ja-JP" altLang="en-US" sz="2000" dirty="0">
                <a:solidFill>
                  <a:prstClr val="black"/>
                </a:solidFill>
                <a:latin typeface="Calibri"/>
                <a:ea typeface="ＭＳ Ｐゴシック" panose="020B0600070205080204" pitchFamily="50" charset="-128"/>
              </a:rPr>
              <a:t>）テストケースの活用</a:t>
            </a:r>
            <a:endParaRPr lang="en-US" altLang="ja-JP" sz="2000" dirty="0">
              <a:solidFill>
                <a:prstClr val="black"/>
              </a:solidFill>
              <a:latin typeface="Calibri"/>
              <a:ea typeface="ＭＳ Ｐゴシック" panose="020B060007020508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　これに関しては、最後まであまり上手くできなかった気がする。だが、デバックの際にテストケースの必要性も十分に感じたのでテストの方法を今後学んでいきたい。</a:t>
            </a:r>
            <a:endParaRPr kumimoji="1" lang="en-US" altLang="ja-JP"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Tree>
    <p:extLst>
      <p:ext uri="{BB962C8B-B14F-4D97-AF65-F5344CB8AC3E}">
        <p14:creationId xmlns:p14="http://schemas.microsoft.com/office/powerpoint/2010/main" val="2193161997"/>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TM02900720[[fn=インテグラル]]</Template>
  <TotalTime>18543</TotalTime>
  <Words>351</Words>
  <Application>Microsoft Macintosh PowerPoint</Application>
  <PresentationFormat>画面に合わせる (4:3)</PresentationFormat>
  <Paragraphs>187</Paragraphs>
  <Slides>9</Slides>
  <Notes>9</Notes>
  <HiddenSlides>0</HiddenSlides>
  <MMClips>2</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9</vt:i4>
      </vt:variant>
    </vt:vector>
  </HeadingPairs>
  <TitlesOfParts>
    <vt:vector size="15" baseType="lpstr">
      <vt:lpstr>Bookman Old Style</vt:lpstr>
      <vt:lpstr>Calibri</vt:lpstr>
      <vt:lpstr>Times New Roman</vt:lpstr>
      <vt:lpstr>Wingdings</vt:lpstr>
      <vt:lpstr>Wingdings 2</vt:lpstr>
      <vt:lpstr>HDOfficeLightV0</vt:lpstr>
      <vt:lpstr>MD – B班 最終結果</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最終諮問発表スライド雛型</dc:title>
  <dc:creator>root</dc:creator>
  <cp:lastModifiedBy>江　島　　朋　生</cp:lastModifiedBy>
  <cp:revision>626</cp:revision>
  <cp:lastPrinted>2020-02-14T01:01:11Z</cp:lastPrinted>
  <dcterms:created xsi:type="dcterms:W3CDTF">2020-02-11T11:04:46Z</dcterms:created>
  <dcterms:modified xsi:type="dcterms:W3CDTF">2021-07-27T21:51:00Z</dcterms:modified>
</cp:coreProperties>
</file>